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678" r:id="rId5"/>
    <p:sldMasterId id="2147483683" r:id="rId6"/>
    <p:sldMasterId id="2147483688" r:id="rId7"/>
  </p:sldMasterIdLst>
  <p:sldIdLst>
    <p:sldId id="256" r:id="rId8"/>
    <p:sldId id="259" r:id="rId9"/>
    <p:sldId id="287" r:id="rId10"/>
    <p:sldId id="261" r:id="rId11"/>
    <p:sldId id="258" r:id="rId12"/>
    <p:sldId id="279" r:id="rId13"/>
    <p:sldId id="263" r:id="rId14"/>
    <p:sldId id="265" r:id="rId15"/>
    <p:sldId id="264" r:id="rId16"/>
    <p:sldId id="267" r:id="rId17"/>
    <p:sldId id="268" r:id="rId18"/>
    <p:sldId id="286" r:id="rId19"/>
    <p:sldId id="270" r:id="rId20"/>
    <p:sldId id="266" r:id="rId21"/>
    <p:sldId id="280" r:id="rId22"/>
    <p:sldId id="257" r:id="rId23"/>
    <p:sldId id="260" r:id="rId24"/>
    <p:sldId id="288" r:id="rId25"/>
    <p:sldId id="273" r:id="rId26"/>
    <p:sldId id="274" r:id="rId27"/>
    <p:sldId id="281" r:id="rId28"/>
    <p:sldId id="285" r:id="rId29"/>
    <p:sldId id="284" r:id="rId30"/>
    <p:sldId id="282" r:id="rId31"/>
    <p:sldId id="283" r:id="rId32"/>
    <p:sldId id="277" r:id="rId33"/>
    <p:sldId id="275" r:id="rId34"/>
    <p:sldId id="276" r:id="rId35"/>
    <p:sldId id="27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89EADD-930A-41E8-9DF9-A431D4517AA5}" v="1" dt="2024-06-22T19:53:32.8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77" autoAdjust="0"/>
    <p:restoredTop sz="94709"/>
  </p:normalViewPr>
  <p:slideViewPr>
    <p:cSldViewPr snapToGrid="0" snapToObjects="1">
      <p:cViewPr varScale="1">
        <p:scale>
          <a:sx n="79" d="100"/>
          <a:sy n="79" d="100"/>
        </p:scale>
        <p:origin x="103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E15565-90B7-4B48-82A9-E3239121F5E1}"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7" name="Title 1"/>
          <p:cNvSpPr>
            <a:spLocks noGrp="1"/>
          </p:cNvSpPr>
          <p:nvPr>
            <p:ph type="ctrTitle"/>
          </p:nvPr>
        </p:nvSpPr>
        <p:spPr>
          <a:xfrm>
            <a:off x="457200" y="1122363"/>
            <a:ext cx="7772400" cy="2387600"/>
          </a:xfrm>
        </p:spPr>
        <p:txBody>
          <a:bodyPr anchor="b"/>
          <a:lstStyle>
            <a:lvl1pPr algn="l">
              <a:defRPr sz="6000"/>
            </a:lvl1pPr>
          </a:lstStyle>
          <a:p>
            <a:r>
              <a:rPr lang="en-US" dirty="0"/>
              <a:t>Click to edit Master title style</a:t>
            </a:r>
          </a:p>
        </p:txBody>
      </p:sp>
      <p:sp>
        <p:nvSpPr>
          <p:cNvPr id="8" name="Subtitle 2"/>
          <p:cNvSpPr>
            <a:spLocks noGrp="1"/>
          </p:cNvSpPr>
          <p:nvPr>
            <p:ph type="subTitle" idx="1"/>
          </p:nvPr>
        </p:nvSpPr>
        <p:spPr>
          <a:xfrm>
            <a:off x="457200" y="3602038"/>
            <a:ext cx="6858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48325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4122823-AF0A-8B49-8F81-1F0CD098CE86}"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11" name="Title 1"/>
          <p:cNvSpPr>
            <a:spLocks noGrp="1"/>
          </p:cNvSpPr>
          <p:nvPr>
            <p:ph type="ctrTitle"/>
          </p:nvPr>
        </p:nvSpPr>
        <p:spPr>
          <a:xfrm>
            <a:off x="457200" y="1122363"/>
            <a:ext cx="7772400" cy="2387600"/>
          </a:xfrm>
        </p:spPr>
        <p:txBody>
          <a:bodyPr anchor="b"/>
          <a:lstStyle>
            <a:lvl1pPr algn="l">
              <a:defRPr sz="6000"/>
            </a:lvl1pPr>
          </a:lstStyle>
          <a:p>
            <a:r>
              <a:rPr lang="en-US" dirty="0"/>
              <a:t>Click to edit Master title style</a:t>
            </a:r>
          </a:p>
        </p:txBody>
      </p:sp>
      <p:sp>
        <p:nvSpPr>
          <p:cNvPr id="12" name="Subtitle 2"/>
          <p:cNvSpPr>
            <a:spLocks noGrp="1"/>
          </p:cNvSpPr>
          <p:nvPr>
            <p:ph type="subTitle" idx="1"/>
          </p:nvPr>
        </p:nvSpPr>
        <p:spPr>
          <a:xfrm>
            <a:off x="457200" y="3602038"/>
            <a:ext cx="6858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407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122823-AF0A-8B49-8F81-1F0CD098CE86}"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134D4-A390-EA42-BCF9-97CC83CBB361}" type="slidenum">
              <a:rPr lang="en-US" smtClean="0"/>
              <a:t>‹#›</a:t>
            </a:fld>
            <a:endParaRPr lang="en-US"/>
          </a:p>
        </p:txBody>
      </p:sp>
    </p:spTree>
    <p:extLst>
      <p:ext uri="{BB962C8B-B14F-4D97-AF65-F5344CB8AC3E}">
        <p14:creationId xmlns:p14="http://schemas.microsoft.com/office/powerpoint/2010/main" val="2611740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5766721" cy="1143000"/>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122823-AF0A-8B49-8F81-1F0CD098CE86}"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134D4-A390-EA42-BCF9-97CC83CBB361}" type="slidenum">
              <a:rPr lang="en-US" smtClean="0"/>
              <a:t>‹#›</a:t>
            </a:fld>
            <a:endParaRPr lang="en-US"/>
          </a:p>
        </p:txBody>
      </p:sp>
    </p:spTree>
    <p:extLst>
      <p:ext uri="{BB962C8B-B14F-4D97-AF65-F5344CB8AC3E}">
        <p14:creationId xmlns:p14="http://schemas.microsoft.com/office/powerpoint/2010/main" val="248489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E15565-90B7-4B48-82A9-E3239121F5E1}"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4648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4083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4083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E15565-90B7-4B48-82A9-E3239121F5E1}"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16585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590E34-D6B9-C048-9708-6D40DDC11ECC}"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13" name="Title 1"/>
          <p:cNvSpPr>
            <a:spLocks noGrp="1"/>
          </p:cNvSpPr>
          <p:nvPr>
            <p:ph type="ctrTitle"/>
          </p:nvPr>
        </p:nvSpPr>
        <p:spPr>
          <a:xfrm>
            <a:off x="457200" y="1122363"/>
            <a:ext cx="7772400" cy="2387600"/>
          </a:xfrm>
        </p:spPr>
        <p:txBody>
          <a:bodyPr anchor="b"/>
          <a:lstStyle>
            <a:lvl1pPr algn="l">
              <a:defRPr sz="6000"/>
            </a:lvl1pPr>
          </a:lstStyle>
          <a:p>
            <a:r>
              <a:rPr lang="en-US" dirty="0"/>
              <a:t>Click to edit Master title style</a:t>
            </a:r>
          </a:p>
        </p:txBody>
      </p:sp>
      <p:sp>
        <p:nvSpPr>
          <p:cNvPr id="14" name="Subtitle 2"/>
          <p:cNvSpPr>
            <a:spLocks noGrp="1"/>
          </p:cNvSpPr>
          <p:nvPr>
            <p:ph type="subTitle" idx="1"/>
          </p:nvPr>
        </p:nvSpPr>
        <p:spPr>
          <a:xfrm>
            <a:off x="457200" y="3602038"/>
            <a:ext cx="6858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04887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590E34-D6B9-C048-9708-6D40DDC11ECC}"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2638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3894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3894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590E34-D6B9-C048-9708-6D40DDC11ECC}"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3761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2EB74A-5FC3-4344-8FF7-EF1167397809}"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9" name="Title 1"/>
          <p:cNvSpPr>
            <a:spLocks noGrp="1"/>
          </p:cNvSpPr>
          <p:nvPr>
            <p:ph type="ctrTitle"/>
          </p:nvPr>
        </p:nvSpPr>
        <p:spPr>
          <a:xfrm>
            <a:off x="457200" y="1122363"/>
            <a:ext cx="7772400" cy="2387600"/>
          </a:xfrm>
        </p:spPr>
        <p:txBody>
          <a:bodyPr anchor="b"/>
          <a:lstStyle>
            <a:lvl1pPr algn="l">
              <a:defRPr sz="6000"/>
            </a:lvl1pPr>
          </a:lstStyle>
          <a:p>
            <a:r>
              <a:rPr lang="en-US" dirty="0"/>
              <a:t>Click to edit Master title style</a:t>
            </a:r>
          </a:p>
        </p:txBody>
      </p:sp>
      <p:sp>
        <p:nvSpPr>
          <p:cNvPr id="10" name="Subtitle 2"/>
          <p:cNvSpPr>
            <a:spLocks noGrp="1"/>
          </p:cNvSpPr>
          <p:nvPr>
            <p:ph type="subTitle" idx="1"/>
          </p:nvPr>
        </p:nvSpPr>
        <p:spPr>
          <a:xfrm>
            <a:off x="457200" y="3602038"/>
            <a:ext cx="6858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3287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2EB74A-5FC3-4344-8FF7-EF1167397809}" type="datetimeFigureOut">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41881-8612-0842-B2F9-5029B026B246}" type="slidenum">
              <a:rPr lang="en-US" smtClean="0"/>
              <a:t>‹#›</a:t>
            </a:fld>
            <a:endParaRPr lang="en-US"/>
          </a:p>
        </p:txBody>
      </p:sp>
    </p:spTree>
    <p:extLst>
      <p:ext uri="{BB962C8B-B14F-4D97-AF65-F5344CB8AC3E}">
        <p14:creationId xmlns:p14="http://schemas.microsoft.com/office/powerpoint/2010/main" val="3021094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2EB74A-5FC3-4344-8FF7-EF1167397809}" type="datetimeFigureOut">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41881-8612-0842-B2F9-5029B026B246}" type="slidenum">
              <a:rPr lang="en-US" smtClean="0"/>
              <a:t>‹#›</a:t>
            </a:fld>
            <a:endParaRPr lang="en-US"/>
          </a:p>
        </p:txBody>
      </p:sp>
    </p:spTree>
    <p:extLst>
      <p:ext uri="{BB962C8B-B14F-4D97-AF65-F5344CB8AC3E}">
        <p14:creationId xmlns:p14="http://schemas.microsoft.com/office/powerpoint/2010/main" val="24433801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3894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15565-90B7-4B48-82A9-E3239121F5E1}" type="datetimeFigureOut">
              <a:rPr lang="en-US" smtClean="0"/>
              <a:t>6/26/2024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3674879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3704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590E34-D6B9-C048-9708-6D40DDC11ECC}" type="datetimeFigureOut">
              <a:rPr lang="en-US" smtClean="0"/>
              <a:t>6/26/2024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5322759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2"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5752766" cy="1143000"/>
          </a:xfrm>
          <a:prstGeom prst="rect">
            <a:avLst/>
          </a:prstGeom>
        </p:spPr>
        <p:txBody>
          <a:bodyPr vert="horz" lIns="91440" tIns="45720" rIns="91440" bIns="45720" rtlCol="0" anchor="t">
            <a:normAutofit/>
          </a:bodyPr>
          <a:lstStyle/>
          <a:p>
            <a:r>
              <a:rPr lang="en-US" dirty="0"/>
              <a:t>Click to edit Master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EB74A-5FC3-4344-8FF7-EF1167397809}" type="datetimeFigureOut">
              <a:rPr lang="en-US" smtClean="0"/>
              <a:t>6/26/2024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41881-8612-0842-B2F9-5029B026B246}" type="slidenum">
              <a:rPr lang="en-US" smtClean="0"/>
              <a:t>‹#›</a:t>
            </a:fld>
            <a:endParaRPr lang="en-US"/>
          </a:p>
        </p:txBody>
      </p:sp>
    </p:spTree>
    <p:extLst>
      <p:ext uri="{BB962C8B-B14F-4D97-AF65-F5344CB8AC3E}">
        <p14:creationId xmlns:p14="http://schemas.microsoft.com/office/powerpoint/2010/main" val="385946033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7" r:id="rId3"/>
  </p:sldLayoutIdLst>
  <p:txStyles>
    <p:titleStyle>
      <a:lvl1pPr algn="l" defTabSz="4572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5724856" cy="1143000"/>
          </a:xfrm>
          <a:prstGeom prst="rect">
            <a:avLst/>
          </a:prstGeom>
        </p:spPr>
        <p:txBody>
          <a:bodyPr vert="horz" lIns="91440" tIns="45720" rIns="91440" bIns="45720" rtlCol="0" anchor="t">
            <a:normAutofit/>
          </a:bodyPr>
          <a:lstStyle/>
          <a:p>
            <a:r>
              <a:rPr lang="en-US" dirty="0"/>
              <a:t>Click to edit Master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t"/>
          <a:lstStyle>
            <a:lvl1pPr algn="l">
              <a:lnSpc>
                <a:spcPct val="70000"/>
              </a:lnSpc>
              <a:defRPr sz="1200">
                <a:solidFill>
                  <a:schemeClr val="tx1">
                    <a:tint val="75000"/>
                  </a:schemeClr>
                </a:solidFill>
              </a:defRPr>
            </a:lvl1pPr>
          </a:lstStyle>
          <a:p>
            <a:fld id="{A4122823-AF0A-8B49-8F81-1F0CD098CE86}" type="datetimeFigureOut">
              <a:rPr lang="en-US" smtClean="0"/>
              <a:pPr/>
              <a:t>6/26/2024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a:lnSpc>
                <a:spcPct val="70000"/>
              </a:lnSpc>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t"/>
          <a:lstStyle>
            <a:lvl1pPr algn="r">
              <a:lnSpc>
                <a:spcPct val="70000"/>
              </a:lnSpc>
              <a:defRPr sz="1200">
                <a:solidFill>
                  <a:schemeClr val="tx1">
                    <a:tint val="75000"/>
                  </a:schemeClr>
                </a:solidFill>
              </a:defRPr>
            </a:lvl1pPr>
          </a:lstStyle>
          <a:p>
            <a:fld id="{AD1134D4-A390-EA42-BCF9-97CC83CBB361}" type="slidenum">
              <a:rPr lang="en-US" smtClean="0"/>
              <a:pPr/>
              <a:t>‹#›</a:t>
            </a:fld>
            <a:endParaRPr lang="en-US"/>
          </a:p>
        </p:txBody>
      </p:sp>
    </p:spTree>
    <p:extLst>
      <p:ext uri="{BB962C8B-B14F-4D97-AF65-F5344CB8AC3E}">
        <p14:creationId xmlns:p14="http://schemas.microsoft.com/office/powerpoint/2010/main" val="61951521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2" r:id="rId3"/>
  </p:sldLayoutIdLst>
  <p:txStyles>
    <p:titleStyle>
      <a:lvl1pPr algn="l" defTabSz="4572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mailto:gina.burg@uc.edu" TargetMode="External"/><Relationship Id="rId2" Type="http://schemas.openxmlformats.org/officeDocument/2006/relationships/hyperlink" Target="mailto:amy.guiot@cchmc.org"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d2.uc.edu/med-ed/integrated-curriculum/medical-student-scholars-program"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791" y="57134"/>
            <a:ext cx="8388417" cy="2387600"/>
          </a:xfrm>
        </p:spPr>
        <p:txBody>
          <a:bodyPr>
            <a:normAutofit fontScale="90000"/>
          </a:bodyPr>
          <a:lstStyle/>
          <a:p>
            <a:pPr algn="ctr"/>
            <a:r>
              <a:rPr lang="en-US" dirty="0"/>
              <a:t>Medical Student Scholars Program (MSSP)</a:t>
            </a:r>
          </a:p>
        </p:txBody>
      </p:sp>
      <p:sp>
        <p:nvSpPr>
          <p:cNvPr id="3" name="Subtitle 2"/>
          <p:cNvSpPr>
            <a:spLocks noGrp="1"/>
          </p:cNvSpPr>
          <p:nvPr>
            <p:ph type="subTitle" idx="1"/>
          </p:nvPr>
        </p:nvSpPr>
        <p:spPr>
          <a:xfrm>
            <a:off x="195605" y="2537717"/>
            <a:ext cx="8752788" cy="3256909"/>
          </a:xfrm>
        </p:spPr>
        <p:txBody>
          <a:bodyPr>
            <a:normAutofit fontScale="92500" lnSpcReduction="20000"/>
          </a:bodyPr>
          <a:lstStyle/>
          <a:p>
            <a:pPr algn="ctr"/>
            <a:r>
              <a:rPr lang="en-US" dirty="0"/>
              <a:t>Amy Guiot, MD, MEd</a:t>
            </a:r>
          </a:p>
          <a:p>
            <a:pPr algn="ctr"/>
            <a:r>
              <a:rPr lang="en-US" dirty="0"/>
              <a:t>Director, MSSP</a:t>
            </a:r>
          </a:p>
          <a:p>
            <a:pPr algn="ctr"/>
            <a:r>
              <a:rPr lang="en-US" dirty="0"/>
              <a:t>Director, Phase 3</a:t>
            </a:r>
          </a:p>
          <a:p>
            <a:pPr algn="ctr"/>
            <a:endParaRPr lang="en-US" dirty="0"/>
          </a:p>
          <a:p>
            <a:pPr algn="ctr"/>
            <a:endParaRPr lang="en-US" dirty="0"/>
          </a:p>
          <a:p>
            <a:pPr algn="ctr"/>
            <a:r>
              <a:rPr lang="en-US" dirty="0"/>
              <a:t>Gina Burg</a:t>
            </a:r>
          </a:p>
          <a:p>
            <a:pPr algn="ctr"/>
            <a:r>
              <a:rPr lang="en-US" dirty="0"/>
              <a:t>Program Director, UCCOM - Office of Medical Education </a:t>
            </a:r>
          </a:p>
          <a:p>
            <a:pPr algn="ctr"/>
            <a:r>
              <a:rPr lang="en-US" dirty="0"/>
              <a:t>Medical Student Scholars Program</a:t>
            </a:r>
          </a:p>
          <a:p>
            <a:pPr algn="ctr"/>
            <a:r>
              <a:rPr lang="en-US" dirty="0"/>
              <a:t>M3/4 Curriculum Support </a:t>
            </a:r>
          </a:p>
          <a:p>
            <a:pPr algn="ctr"/>
            <a:endParaRPr lang="en-US" dirty="0"/>
          </a:p>
        </p:txBody>
      </p:sp>
    </p:spTree>
    <p:extLst>
      <p:ext uri="{BB962C8B-B14F-4D97-AF65-F5344CB8AC3E}">
        <p14:creationId xmlns:p14="http://schemas.microsoft.com/office/powerpoint/2010/main" val="1230510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M3/Phase 2 Requirements</a:t>
            </a:r>
          </a:p>
        </p:txBody>
      </p:sp>
      <p:sp>
        <p:nvSpPr>
          <p:cNvPr id="3" name="Content Placeholder 2"/>
          <p:cNvSpPr>
            <a:spLocks noGrp="1"/>
          </p:cNvSpPr>
          <p:nvPr>
            <p:ph idx="1"/>
          </p:nvPr>
        </p:nvSpPr>
        <p:spPr/>
        <p:txBody>
          <a:bodyPr>
            <a:normAutofit/>
          </a:bodyPr>
          <a:lstStyle/>
          <a:p>
            <a:r>
              <a:rPr lang="en-US" dirty="0"/>
              <a:t>May request but not require student to participate in a specialty two-week elective during M3 (EM, Geriatrics) </a:t>
            </a:r>
          </a:p>
          <a:p>
            <a:r>
              <a:rPr lang="en-US" dirty="0"/>
              <a:t>Students will be given priority to the specialty elective.</a:t>
            </a:r>
          </a:p>
          <a:p>
            <a:r>
              <a:rPr lang="en-US" dirty="0"/>
              <a:t>Continue mentoring at least twice/year for research and planning of M4 or residency</a:t>
            </a:r>
          </a:p>
          <a:p>
            <a:pPr marL="0" indent="0">
              <a:buNone/>
            </a:pPr>
            <a:endParaRPr lang="en-US" dirty="0"/>
          </a:p>
        </p:txBody>
      </p:sp>
    </p:spTree>
    <p:extLst>
      <p:ext uri="{BB962C8B-B14F-4D97-AF65-F5344CB8AC3E}">
        <p14:creationId xmlns:p14="http://schemas.microsoft.com/office/powerpoint/2010/main" val="1252543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M4/Phase 3 Requirements</a:t>
            </a:r>
          </a:p>
        </p:txBody>
      </p:sp>
      <p:sp>
        <p:nvSpPr>
          <p:cNvPr id="3" name="Content Placeholder 2"/>
          <p:cNvSpPr>
            <a:spLocks noGrp="1"/>
          </p:cNvSpPr>
          <p:nvPr>
            <p:ph idx="1"/>
          </p:nvPr>
        </p:nvSpPr>
        <p:spPr/>
        <p:txBody>
          <a:bodyPr/>
          <a:lstStyle/>
          <a:p>
            <a:r>
              <a:rPr lang="en-US" dirty="0"/>
              <a:t>Complete minimum of two week with most MSSPs requiring four-week clinical elective work in an area related to the specialty track</a:t>
            </a:r>
          </a:p>
          <a:p>
            <a:pPr lvl="1"/>
            <a:r>
              <a:rPr lang="en-US" dirty="0"/>
              <a:t>Discuss with MSSP director </a:t>
            </a:r>
          </a:p>
          <a:p>
            <a:r>
              <a:rPr lang="en-US" dirty="0"/>
              <a:t>Students will be given priority to the elective</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1686768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D8DAB-5DF1-88F6-DA0D-D379F5952131}"/>
              </a:ext>
            </a:extLst>
          </p:cNvPr>
          <p:cNvSpPr>
            <a:spLocks noGrp="1"/>
          </p:cNvSpPr>
          <p:nvPr>
            <p:ph type="title"/>
          </p:nvPr>
        </p:nvSpPr>
        <p:spPr/>
        <p:txBody>
          <a:bodyPr/>
          <a:lstStyle/>
          <a:p>
            <a:r>
              <a:rPr lang="en-US" dirty="0"/>
              <a:t>MSTP Students</a:t>
            </a:r>
          </a:p>
        </p:txBody>
      </p:sp>
      <p:sp>
        <p:nvSpPr>
          <p:cNvPr id="3" name="Content Placeholder 2">
            <a:extLst>
              <a:ext uri="{FF2B5EF4-FFF2-40B4-BE49-F238E27FC236}">
                <a16:creationId xmlns:a16="http://schemas.microsoft.com/office/drawing/2014/main" id="{1346E6C1-212F-A9A1-42C0-972EF35F17B1}"/>
              </a:ext>
            </a:extLst>
          </p:cNvPr>
          <p:cNvSpPr>
            <a:spLocks noGrp="1"/>
          </p:cNvSpPr>
          <p:nvPr>
            <p:ph idx="1"/>
          </p:nvPr>
        </p:nvSpPr>
        <p:spPr/>
        <p:txBody>
          <a:bodyPr/>
          <a:lstStyle/>
          <a:p>
            <a:r>
              <a:rPr lang="en-US" dirty="0"/>
              <a:t>May apply to an MSSP</a:t>
            </a:r>
          </a:p>
          <a:p>
            <a:r>
              <a:rPr lang="en-US" dirty="0"/>
              <a:t>Reach out to Dr. Ellis to discuss summer research commitment of MSSP with MSTP requirements</a:t>
            </a:r>
          </a:p>
        </p:txBody>
      </p:sp>
    </p:spTree>
    <p:extLst>
      <p:ext uri="{BB962C8B-B14F-4D97-AF65-F5344CB8AC3E}">
        <p14:creationId xmlns:p14="http://schemas.microsoft.com/office/powerpoint/2010/main" val="1448899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MSSP Honors Notations</a:t>
            </a:r>
          </a:p>
        </p:txBody>
      </p:sp>
      <p:sp>
        <p:nvSpPr>
          <p:cNvPr id="3" name="Content Placeholder 2"/>
          <p:cNvSpPr>
            <a:spLocks noGrp="1"/>
          </p:cNvSpPr>
          <p:nvPr>
            <p:ph idx="1"/>
          </p:nvPr>
        </p:nvSpPr>
        <p:spPr>
          <a:xfrm>
            <a:off x="457200" y="1600200"/>
            <a:ext cx="8229600" cy="4677310"/>
          </a:xfrm>
        </p:spPr>
        <p:txBody>
          <a:bodyPr>
            <a:normAutofit fontScale="92500" lnSpcReduction="10000"/>
          </a:bodyPr>
          <a:lstStyle/>
          <a:p>
            <a:pPr marL="342900" marR="0" lvl="0" indent="-342900" algn="l">
              <a:spcBef>
                <a:spcPts val="0"/>
              </a:spcBef>
              <a:spcAft>
                <a:spcPts val="0"/>
              </a:spcAft>
              <a:buFont typeface="Courier New" panose="02070309020205020404" pitchFamily="49" charset="0"/>
              <a:buChar char="o"/>
            </a:pPr>
            <a:r>
              <a:rPr lang="en-US" sz="3200" b="0" dirty="0">
                <a:effectLst/>
                <a:ea typeface="Times New Roman" panose="02020603050405020304" pitchFamily="18" charset="0"/>
              </a:rPr>
              <a:t>Students who successfully complete all MSSP requirements will have the MSSP distinction mentioned during the award of their medical degree at the College of Medicine’s Honors Day ceremony</a:t>
            </a:r>
            <a:endParaRPr lang="en-US" sz="2000" b="1" dirty="0">
              <a:effectLst/>
              <a:ea typeface="Times New Roman" panose="02020603050405020304" pitchFamily="18" charset="0"/>
            </a:endParaRPr>
          </a:p>
          <a:p>
            <a:pPr marL="342900" marR="0" lvl="0" indent="-342900" algn="l">
              <a:spcBef>
                <a:spcPts val="0"/>
              </a:spcBef>
              <a:spcAft>
                <a:spcPts val="0"/>
              </a:spcAft>
              <a:buFont typeface="Courier New" panose="02070309020205020404" pitchFamily="49" charset="0"/>
              <a:buChar char="o"/>
            </a:pPr>
            <a:r>
              <a:rPr lang="en-US" sz="3200" b="0" dirty="0">
                <a:effectLst/>
                <a:ea typeface="Times New Roman" panose="02020603050405020304" pitchFamily="18" charset="0"/>
              </a:rPr>
              <a:t>Students may comment in the noteworthy characteristic on the MSPE of their success with the MSSP</a:t>
            </a:r>
            <a:endParaRPr lang="en-US" sz="2000" b="1" dirty="0">
              <a:effectLst/>
              <a:ea typeface="Times New Roman" panose="02020603050405020304" pitchFamily="18" charset="0"/>
            </a:endParaRPr>
          </a:p>
          <a:p>
            <a:pPr marL="342900" marR="0" lvl="0" indent="-342900" algn="l">
              <a:spcBef>
                <a:spcPts val="0"/>
              </a:spcBef>
              <a:spcAft>
                <a:spcPts val="0"/>
              </a:spcAft>
              <a:buFont typeface="Courier New" panose="02070309020205020404" pitchFamily="49" charset="0"/>
              <a:buChar char="o"/>
            </a:pPr>
            <a:r>
              <a:rPr lang="en-US" sz="3200" b="0" dirty="0">
                <a:effectLst/>
                <a:ea typeface="Times New Roman" panose="02020603050405020304" pitchFamily="18" charset="0"/>
              </a:rPr>
              <a:t>Students may utilize the honors section of the ERAS application to share their MSSP experience</a:t>
            </a:r>
            <a:endParaRPr lang="en-US" sz="2000" b="1" dirty="0">
              <a:effectLst/>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451235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Support</a:t>
            </a:r>
          </a:p>
        </p:txBody>
      </p:sp>
      <p:sp>
        <p:nvSpPr>
          <p:cNvPr id="3" name="Content Placeholder 2"/>
          <p:cNvSpPr>
            <a:spLocks noGrp="1"/>
          </p:cNvSpPr>
          <p:nvPr>
            <p:ph idx="1"/>
          </p:nvPr>
        </p:nvSpPr>
        <p:spPr/>
        <p:txBody>
          <a:bodyPr/>
          <a:lstStyle/>
          <a:p>
            <a:r>
              <a:rPr lang="en-US" dirty="0"/>
              <a:t>Sponsoring departments are encouraged, but not required, to provide financial support for students participating in the summer component of their track. </a:t>
            </a:r>
          </a:p>
          <a:p>
            <a:pPr lvl="1"/>
            <a:r>
              <a:rPr lang="en-US" dirty="0"/>
              <a:t>Range to date $ 800 - $5000</a:t>
            </a:r>
          </a:p>
          <a:p>
            <a:pPr marL="0" indent="0">
              <a:buNone/>
            </a:pPr>
            <a:endParaRPr lang="en-US" dirty="0"/>
          </a:p>
        </p:txBody>
      </p:sp>
    </p:spTree>
    <p:extLst>
      <p:ext uri="{BB962C8B-B14F-4D97-AF65-F5344CB8AC3E}">
        <p14:creationId xmlns:p14="http://schemas.microsoft.com/office/powerpoint/2010/main" val="18584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62E83-DF41-44B7-8F6B-9EB900D0CA8E}"/>
              </a:ext>
            </a:extLst>
          </p:cNvPr>
          <p:cNvSpPr>
            <a:spLocks noGrp="1"/>
          </p:cNvSpPr>
          <p:nvPr>
            <p:ph type="title"/>
          </p:nvPr>
        </p:nvSpPr>
        <p:spPr/>
        <p:txBody>
          <a:bodyPr/>
          <a:lstStyle/>
          <a:p>
            <a:r>
              <a:rPr lang="en-US" dirty="0"/>
              <a:t>Academic Expectations</a:t>
            </a:r>
          </a:p>
        </p:txBody>
      </p:sp>
      <p:sp>
        <p:nvSpPr>
          <p:cNvPr id="3" name="Content Placeholder 2">
            <a:extLst>
              <a:ext uri="{FF2B5EF4-FFF2-40B4-BE49-F238E27FC236}">
                <a16:creationId xmlns:a16="http://schemas.microsoft.com/office/drawing/2014/main" id="{2688F0BA-2DF4-4339-8438-DA218B756F0C}"/>
              </a:ext>
            </a:extLst>
          </p:cNvPr>
          <p:cNvSpPr>
            <a:spLocks noGrp="1"/>
          </p:cNvSpPr>
          <p:nvPr>
            <p:ph idx="1"/>
          </p:nvPr>
        </p:nvSpPr>
        <p:spPr/>
        <p:txBody>
          <a:bodyPr>
            <a:normAutofit fontScale="92500" lnSpcReduction="20000"/>
          </a:bodyPr>
          <a:lstStyle/>
          <a:p>
            <a:pPr marL="742950" marR="0" lvl="1" indent="-285750">
              <a:lnSpc>
                <a:spcPct val="107000"/>
              </a:lnSpc>
              <a:spcBef>
                <a:spcPts val="0"/>
              </a:spcBef>
              <a:spcAft>
                <a:spcPts val="0"/>
              </a:spcAft>
              <a:buFont typeface="Courier New" panose="02070309020205020404" pitchFamily="49" charset="0"/>
              <a:buChar char="o"/>
            </a:pPr>
            <a:r>
              <a:rPr lang="en-US" sz="3200" dirty="0">
                <a:ea typeface="Times New Roman" panose="02020603050405020304" pitchFamily="18" charset="0"/>
                <a:cs typeface="Times New Roman" panose="02020603050405020304" pitchFamily="18" charset="0"/>
              </a:rPr>
              <a:t>M</a:t>
            </a:r>
            <a:r>
              <a:rPr lang="en-US" sz="3200" dirty="0">
                <a:effectLst/>
                <a:ea typeface="Times New Roman" panose="02020603050405020304" pitchFamily="18" charset="0"/>
                <a:cs typeface="Times New Roman" panose="02020603050405020304" pitchFamily="18" charset="0"/>
              </a:rPr>
              <a:t>aintain good academic and professional standing to move on from year to year in the MSSP.</a:t>
            </a:r>
          </a:p>
          <a:p>
            <a:pPr marL="457200" marR="0" lvl="1" indent="0">
              <a:lnSpc>
                <a:spcPct val="107000"/>
              </a:lnSpc>
              <a:spcBef>
                <a:spcPts val="0"/>
              </a:spcBef>
              <a:spcAft>
                <a:spcPts val="0"/>
              </a:spcAft>
              <a:buNone/>
            </a:pPr>
            <a:endParaRPr lang="en-US" sz="2800" dirty="0">
              <a:effectLs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3200" dirty="0">
                <a:effectLst/>
                <a:ea typeface="Calibri" panose="020F0502020204030204" pitchFamily="34" charset="0"/>
                <a:cs typeface="Times New Roman" panose="02020603050405020304" pitchFamily="18" charset="0"/>
              </a:rPr>
              <a:t>In the event that a student participating in the MSSP experiences academic difficulty at any time, consideration of withdrawal will be discussed with the MSSP director, student, and possibly advisor in the office of student affairs. </a:t>
            </a:r>
            <a:endParaRPr lang="en-US" sz="28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77053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a:t>
            </a:r>
          </a:p>
        </p:txBody>
      </p:sp>
      <p:sp>
        <p:nvSpPr>
          <p:cNvPr id="3" name="Content Placeholder 2"/>
          <p:cNvSpPr>
            <a:spLocks noGrp="1"/>
          </p:cNvSpPr>
          <p:nvPr>
            <p:ph idx="1"/>
          </p:nvPr>
        </p:nvSpPr>
        <p:spPr/>
        <p:txBody>
          <a:bodyPr>
            <a:normAutofit/>
          </a:bodyPr>
          <a:lstStyle/>
          <a:p>
            <a:r>
              <a:rPr lang="en-US" dirty="0"/>
              <a:t>Variable number of students selected for each track </a:t>
            </a:r>
          </a:p>
          <a:p>
            <a:r>
              <a:rPr lang="en-US" dirty="0"/>
              <a:t>Students are selected by Jan 1 of M1 with clinical activities and mentoring spanning all 4 years and research during M1/M2 summer.</a:t>
            </a:r>
          </a:p>
          <a:p>
            <a:r>
              <a:rPr lang="en-US" sz="3200" dirty="0">
                <a:effectLst/>
                <a:ea typeface="Calibri" panose="020F0502020204030204" pitchFamily="34" charset="0"/>
                <a:cs typeface="Times New Roman" panose="02020603050405020304" pitchFamily="18" charset="0"/>
              </a:rPr>
              <a:t>Students will be required to log all MSSP “activities” in </a:t>
            </a:r>
            <a:r>
              <a:rPr lang="en-US" sz="3200" dirty="0" err="1">
                <a:effectLst/>
                <a:ea typeface="Calibri" panose="020F0502020204030204" pitchFamily="34" charset="0"/>
                <a:cs typeface="Times New Roman" panose="02020603050405020304" pitchFamily="18" charset="0"/>
              </a:rPr>
              <a:t>MedOneStop</a:t>
            </a:r>
            <a:endParaRPr lang="en-US" dirty="0"/>
          </a:p>
          <a:p>
            <a:endParaRPr lang="en-US" dirty="0"/>
          </a:p>
          <a:p>
            <a:pPr marL="0" indent="0">
              <a:buNone/>
            </a:pPr>
            <a:endParaRPr lang="en-US" dirty="0"/>
          </a:p>
        </p:txBody>
      </p:sp>
    </p:spTree>
    <p:extLst>
      <p:ext uri="{BB962C8B-B14F-4D97-AF65-F5344CB8AC3E}">
        <p14:creationId xmlns:p14="http://schemas.microsoft.com/office/powerpoint/2010/main" val="327463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691133"/>
          </a:xfrm>
        </p:spPr>
        <p:txBody>
          <a:bodyPr/>
          <a:lstStyle/>
          <a:p>
            <a:r>
              <a:rPr lang="en-US" dirty="0"/>
              <a:t>MSSP Class of 2027</a:t>
            </a:r>
          </a:p>
        </p:txBody>
      </p:sp>
      <p:graphicFrame>
        <p:nvGraphicFramePr>
          <p:cNvPr id="5" name="Content Placeholder 4">
            <a:extLst>
              <a:ext uri="{FF2B5EF4-FFF2-40B4-BE49-F238E27FC236}">
                <a16:creationId xmlns:a16="http://schemas.microsoft.com/office/drawing/2014/main" id="{2205D9B3-D834-4E29-01F0-72FD3042CD9F}"/>
              </a:ext>
            </a:extLst>
          </p:cNvPr>
          <p:cNvGraphicFramePr>
            <a:graphicFrameLocks noGrp="1"/>
          </p:cNvGraphicFramePr>
          <p:nvPr>
            <p:ph idx="1"/>
            <p:extLst>
              <p:ext uri="{D42A27DB-BD31-4B8C-83A1-F6EECF244321}">
                <p14:modId xmlns:p14="http://schemas.microsoft.com/office/powerpoint/2010/main" val="3371328419"/>
              </p:ext>
            </p:extLst>
          </p:nvPr>
        </p:nvGraphicFramePr>
        <p:xfrm>
          <a:off x="457200" y="869576"/>
          <a:ext cx="5781040" cy="5940751"/>
        </p:xfrm>
        <a:graphic>
          <a:graphicData uri="http://schemas.openxmlformats.org/drawingml/2006/table">
            <a:tbl>
              <a:tblPr firstRow="1" firstCol="1" bandRow="1">
                <a:tableStyleId>{5C22544A-7EE6-4342-B048-85BDC9FD1C3A}</a:tableStyleId>
              </a:tblPr>
              <a:tblGrid>
                <a:gridCol w="3464560">
                  <a:extLst>
                    <a:ext uri="{9D8B030D-6E8A-4147-A177-3AD203B41FA5}">
                      <a16:colId xmlns:a16="http://schemas.microsoft.com/office/drawing/2014/main" val="3706535825"/>
                    </a:ext>
                  </a:extLst>
                </a:gridCol>
                <a:gridCol w="2316480">
                  <a:extLst>
                    <a:ext uri="{9D8B030D-6E8A-4147-A177-3AD203B41FA5}">
                      <a16:colId xmlns:a16="http://schemas.microsoft.com/office/drawing/2014/main" val="1099585026"/>
                    </a:ext>
                  </a:extLst>
                </a:gridCol>
              </a:tblGrid>
              <a:tr h="270253">
                <a:tc>
                  <a:txBody>
                    <a:bodyPr/>
                    <a:lstStyle/>
                    <a:p>
                      <a:pPr marL="0" marR="0">
                        <a:lnSpc>
                          <a:spcPct val="107000"/>
                        </a:lnSpc>
                        <a:spcBef>
                          <a:spcPts val="0"/>
                        </a:spcBef>
                        <a:spcAft>
                          <a:spcPts val="0"/>
                        </a:spcAft>
                      </a:pPr>
                      <a:r>
                        <a:rPr lang="en-US" sz="1800" kern="100" dirty="0">
                          <a:effectLst/>
                        </a:rPr>
                        <a:t>MSSP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dirty="0">
                          <a:effectLst/>
                        </a:rPr>
                        <a:t>Accepted M1 2023</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8792422"/>
                  </a:ext>
                </a:extLst>
              </a:tr>
              <a:tr h="270253">
                <a:tc>
                  <a:txBody>
                    <a:bodyPr/>
                    <a:lstStyle/>
                    <a:p>
                      <a:pPr marL="0" marR="0">
                        <a:lnSpc>
                          <a:spcPct val="107000"/>
                        </a:lnSpc>
                        <a:spcBef>
                          <a:spcPts val="0"/>
                        </a:spcBef>
                        <a:spcAft>
                          <a:spcPts val="0"/>
                        </a:spcAft>
                      </a:pPr>
                      <a:r>
                        <a:rPr lang="en-US" sz="1800" kern="100">
                          <a:effectLst/>
                        </a:rPr>
                        <a:t>Anesthesia</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9531019"/>
                  </a:ext>
                </a:extLst>
              </a:tr>
              <a:tr h="270253">
                <a:tc>
                  <a:txBody>
                    <a:bodyPr/>
                    <a:lstStyle/>
                    <a:p>
                      <a:pPr marL="0" marR="0">
                        <a:lnSpc>
                          <a:spcPct val="107000"/>
                        </a:lnSpc>
                        <a:spcBef>
                          <a:spcPts val="0"/>
                        </a:spcBef>
                        <a:spcAft>
                          <a:spcPts val="0"/>
                        </a:spcAft>
                      </a:pPr>
                      <a:r>
                        <a:rPr lang="en-US" sz="1800" kern="100" dirty="0">
                          <a:effectLst/>
                        </a:rPr>
                        <a:t>Cardiovascular Medicine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4184452"/>
                  </a:ext>
                </a:extLst>
              </a:tr>
              <a:tr h="272634">
                <a:tc>
                  <a:txBody>
                    <a:bodyPr/>
                    <a:lstStyle/>
                    <a:p>
                      <a:pPr marL="0" marR="0">
                        <a:lnSpc>
                          <a:spcPct val="107000"/>
                        </a:lnSpc>
                        <a:spcBef>
                          <a:spcPts val="0"/>
                        </a:spcBef>
                        <a:spcAft>
                          <a:spcPts val="0"/>
                        </a:spcAft>
                      </a:pPr>
                      <a:r>
                        <a:rPr lang="en-US" sz="1800" kern="100">
                          <a:effectLst/>
                        </a:rPr>
                        <a:t>Child and Adolescent Health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18</a:t>
                      </a:r>
                    </a:p>
                  </a:txBody>
                  <a:tcPr marL="68580" marR="68580" marT="0" marB="0"/>
                </a:tc>
                <a:extLst>
                  <a:ext uri="{0D108BD9-81ED-4DB2-BD59-A6C34878D82A}">
                    <a16:rowId xmlns:a16="http://schemas.microsoft.com/office/drawing/2014/main" val="615608028"/>
                  </a:ext>
                </a:extLst>
              </a:tr>
              <a:tr h="270253">
                <a:tc>
                  <a:txBody>
                    <a:bodyPr/>
                    <a:lstStyle/>
                    <a:p>
                      <a:pPr marL="0" marR="0">
                        <a:lnSpc>
                          <a:spcPct val="107000"/>
                        </a:lnSpc>
                        <a:spcBef>
                          <a:spcPts val="0"/>
                        </a:spcBef>
                        <a:spcAft>
                          <a:spcPts val="0"/>
                        </a:spcAft>
                      </a:pPr>
                      <a:r>
                        <a:rPr lang="en-US" sz="1800" kern="100">
                          <a:effectLst/>
                        </a:rPr>
                        <a:t>Emergency Medicine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3</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7050042"/>
                  </a:ext>
                </a:extLst>
              </a:tr>
              <a:tr h="270253">
                <a:tc>
                  <a:txBody>
                    <a:bodyPr/>
                    <a:lstStyle/>
                    <a:p>
                      <a:pPr marL="0" marR="0">
                        <a:lnSpc>
                          <a:spcPct val="107000"/>
                        </a:lnSpc>
                        <a:spcBef>
                          <a:spcPts val="0"/>
                        </a:spcBef>
                        <a:spcAft>
                          <a:spcPts val="0"/>
                        </a:spcAft>
                      </a:pPr>
                      <a:r>
                        <a:rPr lang="en-US" sz="1800" kern="100">
                          <a:effectLst/>
                        </a:rPr>
                        <a:t>Family Medicine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dirty="0">
                          <a:effectLst/>
                        </a:rPr>
                        <a:t>8</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9199455"/>
                  </a:ext>
                </a:extLst>
              </a:tr>
              <a:tr h="270253">
                <a:tc>
                  <a:txBody>
                    <a:bodyPr/>
                    <a:lstStyle/>
                    <a:p>
                      <a:pPr marL="0" marR="0">
                        <a:lnSpc>
                          <a:spcPct val="107000"/>
                        </a:lnSpc>
                        <a:spcBef>
                          <a:spcPts val="0"/>
                        </a:spcBef>
                        <a:spcAft>
                          <a:spcPts val="0"/>
                        </a:spcAft>
                      </a:pPr>
                      <a:r>
                        <a:rPr lang="en-US" sz="1800" kern="100">
                          <a:effectLst/>
                        </a:rPr>
                        <a:t>Geriatric Medicine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8</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9685444"/>
                  </a:ext>
                </a:extLst>
              </a:tr>
              <a:tr h="270253">
                <a:tc>
                  <a:txBody>
                    <a:bodyPr/>
                    <a:lstStyle/>
                    <a:p>
                      <a:pPr marL="0" marR="0">
                        <a:lnSpc>
                          <a:spcPct val="107000"/>
                        </a:lnSpc>
                        <a:spcBef>
                          <a:spcPts val="0"/>
                        </a:spcBef>
                        <a:spcAft>
                          <a:spcPts val="0"/>
                        </a:spcAft>
                      </a:pPr>
                      <a:r>
                        <a:rPr lang="en-US" sz="1800" kern="100">
                          <a:effectLst/>
                        </a:rPr>
                        <a:t>Infectious Disease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7926336"/>
                  </a:ext>
                </a:extLst>
              </a:tr>
              <a:tr h="552537">
                <a:tc>
                  <a:txBody>
                    <a:bodyPr/>
                    <a:lstStyle/>
                    <a:p>
                      <a:pPr marL="0" marR="0">
                        <a:lnSpc>
                          <a:spcPct val="107000"/>
                        </a:lnSpc>
                        <a:spcBef>
                          <a:spcPts val="0"/>
                        </a:spcBef>
                        <a:spcAft>
                          <a:spcPts val="0"/>
                        </a:spcAft>
                      </a:pPr>
                      <a:r>
                        <a:rPr lang="en-US" sz="1800" kern="100">
                          <a:effectLst/>
                        </a:rPr>
                        <a:t>Integrative and Lifestyle Medicine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dirty="0">
                          <a:effectLst/>
                        </a:rPr>
                        <a:t>3</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5326705"/>
                  </a:ext>
                </a:extLst>
              </a:tr>
              <a:tr h="270253">
                <a:tc>
                  <a:txBody>
                    <a:bodyPr/>
                    <a:lstStyle/>
                    <a:p>
                      <a:pPr marL="0" marR="0">
                        <a:lnSpc>
                          <a:spcPct val="107000"/>
                        </a:lnSpc>
                        <a:spcBef>
                          <a:spcPts val="0"/>
                        </a:spcBef>
                        <a:spcAft>
                          <a:spcPts val="0"/>
                        </a:spcAft>
                      </a:pPr>
                      <a:r>
                        <a:rPr lang="en-US" sz="1800" kern="100">
                          <a:effectLst/>
                        </a:rPr>
                        <a:t>Medical Education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dirty="0">
                          <a:effectLst/>
                        </a:rPr>
                        <a:t> 2 (2026)</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7658870"/>
                  </a:ext>
                </a:extLst>
              </a:tr>
              <a:tr h="552537">
                <a:tc>
                  <a:txBody>
                    <a:bodyPr/>
                    <a:lstStyle/>
                    <a:p>
                      <a:pPr marL="0" marR="0">
                        <a:lnSpc>
                          <a:spcPct val="107000"/>
                        </a:lnSpc>
                        <a:spcBef>
                          <a:spcPts val="0"/>
                        </a:spcBef>
                        <a:spcAft>
                          <a:spcPts val="0"/>
                        </a:spcAft>
                      </a:pPr>
                      <a:r>
                        <a:rPr lang="en-US" sz="1800" kern="100">
                          <a:effectLst/>
                        </a:rPr>
                        <a:t>Mental Health – Psychiatric Behavioral Neuroscience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4</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9836899"/>
                  </a:ext>
                </a:extLst>
              </a:tr>
              <a:tr h="270253">
                <a:tc>
                  <a:txBody>
                    <a:bodyPr/>
                    <a:lstStyle/>
                    <a:p>
                      <a:pPr marL="0" marR="0">
                        <a:lnSpc>
                          <a:spcPct val="107000"/>
                        </a:lnSpc>
                        <a:spcBef>
                          <a:spcPts val="0"/>
                        </a:spcBef>
                        <a:spcAft>
                          <a:spcPts val="0"/>
                        </a:spcAft>
                      </a:pPr>
                      <a:r>
                        <a:rPr lang="en-US" sz="1800" kern="100">
                          <a:effectLst/>
                        </a:rPr>
                        <a:t>Nephrology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3800172"/>
                  </a:ext>
                </a:extLst>
              </a:tr>
              <a:tr h="270253">
                <a:tc>
                  <a:txBody>
                    <a:bodyPr/>
                    <a:lstStyle/>
                    <a:p>
                      <a:pPr marL="0" marR="0">
                        <a:lnSpc>
                          <a:spcPct val="107000"/>
                        </a:lnSpc>
                        <a:spcBef>
                          <a:spcPts val="0"/>
                        </a:spcBef>
                        <a:spcAft>
                          <a:spcPts val="0"/>
                        </a:spcAft>
                      </a:pPr>
                      <a:r>
                        <a:rPr lang="en-US" sz="1800" kern="100">
                          <a:effectLst/>
                        </a:rPr>
                        <a:t>Neuroscience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9</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5094750"/>
                  </a:ext>
                </a:extLst>
              </a:tr>
              <a:tr h="270253">
                <a:tc>
                  <a:txBody>
                    <a:bodyPr/>
                    <a:lstStyle/>
                    <a:p>
                      <a:pPr marL="0" marR="0">
                        <a:lnSpc>
                          <a:spcPct val="107000"/>
                        </a:lnSpc>
                        <a:spcBef>
                          <a:spcPts val="0"/>
                        </a:spcBef>
                        <a:spcAft>
                          <a:spcPts val="0"/>
                        </a:spcAft>
                      </a:pPr>
                      <a:r>
                        <a:rPr lang="en-US" sz="1800" kern="100">
                          <a:effectLst/>
                        </a:rPr>
                        <a:t>Ophthalmology Surgery</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3647199"/>
                  </a:ext>
                </a:extLst>
              </a:tr>
              <a:tr h="270253">
                <a:tc>
                  <a:txBody>
                    <a:bodyPr/>
                    <a:lstStyle/>
                    <a:p>
                      <a:pPr marL="0" marR="0">
                        <a:lnSpc>
                          <a:spcPct val="107000"/>
                        </a:lnSpc>
                        <a:spcBef>
                          <a:spcPts val="0"/>
                        </a:spcBef>
                        <a:spcAft>
                          <a:spcPts val="0"/>
                        </a:spcAft>
                      </a:pPr>
                      <a:r>
                        <a:rPr lang="en-US" sz="1800" kern="100">
                          <a:effectLst/>
                        </a:rPr>
                        <a:t>Orthopaedic Surgery</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2386664"/>
                  </a:ext>
                </a:extLst>
              </a:tr>
              <a:tr h="270253">
                <a:tc>
                  <a:txBody>
                    <a:bodyPr/>
                    <a:lstStyle/>
                    <a:p>
                      <a:pPr marL="0" marR="0">
                        <a:lnSpc>
                          <a:spcPct val="107000"/>
                        </a:lnSpc>
                        <a:spcBef>
                          <a:spcPts val="0"/>
                        </a:spcBef>
                        <a:spcAft>
                          <a:spcPts val="0"/>
                        </a:spcAft>
                      </a:pPr>
                      <a:r>
                        <a:rPr lang="en-US" sz="1800" kern="100">
                          <a:effectLst/>
                        </a:rPr>
                        <a:t>Pulmonary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3584644"/>
                  </a:ext>
                </a:extLst>
              </a:tr>
              <a:tr h="270253">
                <a:tc>
                  <a:txBody>
                    <a:bodyPr/>
                    <a:lstStyle/>
                    <a:p>
                      <a:pPr marL="0" marR="0">
                        <a:lnSpc>
                          <a:spcPct val="107000"/>
                        </a:lnSpc>
                        <a:spcBef>
                          <a:spcPts val="0"/>
                        </a:spcBef>
                        <a:spcAft>
                          <a:spcPts val="0"/>
                        </a:spcAft>
                      </a:pPr>
                      <a:r>
                        <a:rPr lang="en-US" sz="1800" kern="100">
                          <a:effectLst/>
                        </a:rPr>
                        <a:t>Women's Health</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a:effectLst/>
                        </a:rPr>
                        <a:t>6</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46587"/>
                  </a:ext>
                </a:extLst>
              </a:tr>
              <a:tr h="552537">
                <a:tc>
                  <a:txBody>
                    <a:bodyPr/>
                    <a:lstStyle/>
                    <a:p>
                      <a:pPr marL="0" marR="0">
                        <a:lnSpc>
                          <a:spcPct val="107000"/>
                        </a:lnSpc>
                        <a:spcBef>
                          <a:spcPts val="0"/>
                        </a:spcBef>
                        <a:spcAft>
                          <a:spcPts val="0"/>
                        </a:spcAft>
                      </a:pPr>
                      <a:r>
                        <a:rPr lang="en-US" sz="1800" kern="100" dirty="0">
                          <a:effectLst/>
                        </a:rPr>
                        <a:t>                                                 TOTAL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00" dirty="0">
                          <a:effectLst/>
                        </a:rPr>
                        <a:t> 79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8845556"/>
                  </a:ext>
                </a:extLst>
              </a:tr>
            </a:tbl>
          </a:graphicData>
        </a:graphic>
      </p:graphicFrame>
    </p:spTree>
    <p:extLst>
      <p:ext uri="{BB962C8B-B14F-4D97-AF65-F5344CB8AC3E}">
        <p14:creationId xmlns:p14="http://schemas.microsoft.com/office/powerpoint/2010/main" val="3467754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4C31-9B02-EEEF-ACB0-75158569871A}"/>
              </a:ext>
            </a:extLst>
          </p:cNvPr>
          <p:cNvSpPr>
            <a:spLocks noGrp="1"/>
          </p:cNvSpPr>
          <p:nvPr>
            <p:ph type="ctrTitle"/>
          </p:nvPr>
        </p:nvSpPr>
        <p:spPr/>
        <p:txBody>
          <a:bodyPr>
            <a:normAutofit fontScale="90000"/>
          </a:bodyPr>
          <a:lstStyle/>
          <a:p>
            <a:pPr algn="ctr"/>
            <a:r>
              <a:rPr lang="en-US" dirty="0"/>
              <a:t>Chat with current M4 students enrolled in MSSP</a:t>
            </a:r>
          </a:p>
        </p:txBody>
      </p:sp>
    </p:spTree>
    <p:extLst>
      <p:ext uri="{BB962C8B-B14F-4D97-AF65-F5344CB8AC3E}">
        <p14:creationId xmlns:p14="http://schemas.microsoft.com/office/powerpoint/2010/main" val="1927009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Process</a:t>
            </a:r>
          </a:p>
        </p:txBody>
      </p:sp>
      <p:sp>
        <p:nvSpPr>
          <p:cNvPr id="3" name="Content Placeholder 2"/>
          <p:cNvSpPr>
            <a:spLocks noGrp="1"/>
          </p:cNvSpPr>
          <p:nvPr>
            <p:ph idx="1"/>
          </p:nvPr>
        </p:nvSpPr>
        <p:spPr/>
        <p:txBody>
          <a:bodyPr>
            <a:normAutofit fontScale="92500" lnSpcReduction="20000"/>
          </a:bodyPr>
          <a:lstStyle/>
          <a:p>
            <a:r>
              <a:rPr lang="en-US" dirty="0"/>
              <a:t>Students apply via </a:t>
            </a:r>
            <a:r>
              <a:rPr lang="en-US" dirty="0" err="1"/>
              <a:t>MedOneStop</a:t>
            </a:r>
            <a:r>
              <a:rPr lang="en-US" dirty="0"/>
              <a:t> </a:t>
            </a:r>
          </a:p>
          <a:p>
            <a:pPr lvl="1"/>
            <a:r>
              <a:rPr lang="en-US" dirty="0"/>
              <a:t>Application opens August 14</a:t>
            </a:r>
            <a:r>
              <a:rPr lang="en-US" baseline="30000" dirty="0"/>
              <a:t>th</a:t>
            </a:r>
            <a:r>
              <a:rPr lang="en-US" dirty="0"/>
              <a:t> </a:t>
            </a:r>
          </a:p>
          <a:p>
            <a:pPr lvl="1"/>
            <a:r>
              <a:rPr lang="en-US" dirty="0"/>
              <a:t>Submission deadline date October 4th </a:t>
            </a:r>
          </a:p>
          <a:p>
            <a:pPr lvl="1"/>
            <a:r>
              <a:rPr lang="en-US" dirty="0"/>
              <a:t>Decision date before/by January 1</a:t>
            </a:r>
          </a:p>
          <a:p>
            <a:r>
              <a:rPr lang="en-US" dirty="0"/>
              <a:t>Applicants can apply to two programs marking first and second choice</a:t>
            </a:r>
          </a:p>
          <a:p>
            <a:r>
              <a:rPr lang="en-US" dirty="0"/>
              <a:t>Applications are reviewed by individual MSSP departments to determine which candidates to accept </a:t>
            </a:r>
          </a:p>
          <a:p>
            <a:r>
              <a:rPr lang="en-US" dirty="0"/>
              <a:t>Applicants are interviewed by MSSP director</a:t>
            </a:r>
          </a:p>
        </p:txBody>
      </p:sp>
    </p:spTree>
    <p:extLst>
      <p:ext uri="{BB962C8B-B14F-4D97-AF65-F5344CB8AC3E}">
        <p14:creationId xmlns:p14="http://schemas.microsoft.com/office/powerpoint/2010/main" val="4238603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5" y="274638"/>
            <a:ext cx="9002683" cy="1143000"/>
          </a:xfrm>
        </p:spPr>
        <p:txBody>
          <a:bodyPr>
            <a:normAutofit fontScale="90000"/>
          </a:bodyPr>
          <a:lstStyle/>
          <a:p>
            <a:pPr algn="ctr"/>
            <a:r>
              <a:rPr lang="en-US" dirty="0"/>
              <a:t>Medical Student Scholars Program (MSSP) </a:t>
            </a:r>
          </a:p>
        </p:txBody>
      </p:sp>
      <p:sp>
        <p:nvSpPr>
          <p:cNvPr id="3" name="Content Placeholder 2"/>
          <p:cNvSpPr>
            <a:spLocks noGrp="1"/>
          </p:cNvSpPr>
          <p:nvPr>
            <p:ph idx="1"/>
          </p:nvPr>
        </p:nvSpPr>
        <p:spPr/>
        <p:txBody>
          <a:bodyPr/>
          <a:lstStyle/>
          <a:p>
            <a:pPr marL="0" indent="0">
              <a:buNone/>
            </a:pPr>
            <a:r>
              <a:rPr lang="en-US" dirty="0"/>
              <a:t>PURPOSE: </a:t>
            </a:r>
          </a:p>
          <a:p>
            <a:pPr marL="0" indent="0">
              <a:buNone/>
            </a:pPr>
            <a:r>
              <a:rPr lang="en-US" dirty="0"/>
              <a:t>To provide highly motivated students with a unique opportunity to explore a medical specialty in depth throughout their four years of medical school with a summer research experience culminating in publication and/or presentation.</a:t>
            </a:r>
          </a:p>
          <a:p>
            <a:pPr marL="0" indent="0">
              <a:buNone/>
            </a:pPr>
            <a:endParaRPr lang="en-US" dirty="0"/>
          </a:p>
        </p:txBody>
      </p:sp>
    </p:spTree>
    <p:extLst>
      <p:ext uri="{BB962C8B-B14F-4D97-AF65-F5344CB8AC3E}">
        <p14:creationId xmlns:p14="http://schemas.microsoft.com/office/powerpoint/2010/main" val="1646236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t>
            </a:r>
          </a:p>
        </p:txBody>
      </p:sp>
      <p:sp>
        <p:nvSpPr>
          <p:cNvPr id="3" name="Content Placeholder 2"/>
          <p:cNvSpPr>
            <a:spLocks noGrp="1"/>
          </p:cNvSpPr>
          <p:nvPr>
            <p:ph idx="1"/>
          </p:nvPr>
        </p:nvSpPr>
        <p:spPr/>
        <p:txBody>
          <a:bodyPr/>
          <a:lstStyle/>
          <a:p>
            <a:r>
              <a:rPr lang="en-US" dirty="0"/>
              <a:t>Very simple</a:t>
            </a:r>
          </a:p>
          <a:p>
            <a:r>
              <a:rPr lang="en-US" dirty="0"/>
              <a:t>After August 14</a:t>
            </a:r>
            <a:r>
              <a:rPr lang="en-US" baseline="30000" dirty="0"/>
              <a:t>th</a:t>
            </a:r>
            <a:r>
              <a:rPr lang="en-US" dirty="0"/>
              <a:t>, Go to MedOneStop where majority/all of medical student information housed </a:t>
            </a:r>
          </a:p>
          <a:p>
            <a:r>
              <a:rPr lang="en-US" dirty="0"/>
              <a:t>Click on extracurricular tab</a:t>
            </a:r>
          </a:p>
          <a:p>
            <a:r>
              <a:rPr lang="en-US" dirty="0"/>
              <a:t>Click on MSSP Application/Tracking</a:t>
            </a:r>
          </a:p>
          <a:p>
            <a:r>
              <a:rPr lang="en-US" dirty="0"/>
              <a:t>Click on Apply Now and all contact information is automatically uploaded</a:t>
            </a:r>
          </a:p>
        </p:txBody>
      </p:sp>
    </p:spTree>
    <p:extLst>
      <p:ext uri="{BB962C8B-B14F-4D97-AF65-F5344CB8AC3E}">
        <p14:creationId xmlns:p14="http://schemas.microsoft.com/office/powerpoint/2010/main" val="2234875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F9E53FB-D2F1-816C-54F9-5393F7B81162}"/>
              </a:ext>
            </a:extLst>
          </p:cNvPr>
          <p:cNvSpPr>
            <a:spLocks noGrp="1"/>
          </p:cNvSpPr>
          <p:nvPr>
            <p:ph type="title"/>
          </p:nvPr>
        </p:nvSpPr>
        <p:spPr>
          <a:xfrm>
            <a:off x="457200" y="274638"/>
            <a:ext cx="8229600" cy="1143000"/>
          </a:xfrm>
        </p:spPr>
        <p:txBody>
          <a:bodyPr>
            <a:normAutofit fontScale="90000"/>
          </a:bodyPr>
          <a:lstStyle/>
          <a:p>
            <a:r>
              <a:rPr lang="en-US" dirty="0"/>
              <a:t>Click on extracurricular tab</a:t>
            </a:r>
            <a:br>
              <a:rPr lang="en-US" dirty="0"/>
            </a:br>
            <a:endParaRPr lang="en-US" dirty="0"/>
          </a:p>
        </p:txBody>
      </p:sp>
      <p:pic>
        <p:nvPicPr>
          <p:cNvPr id="5" name="Content Placeholder 4">
            <a:extLst>
              <a:ext uri="{FF2B5EF4-FFF2-40B4-BE49-F238E27FC236}">
                <a16:creationId xmlns:a16="http://schemas.microsoft.com/office/drawing/2014/main" id="{3140A1EE-853A-68AE-1B84-D4D5D4CC64AA}"/>
              </a:ext>
            </a:extLst>
          </p:cNvPr>
          <p:cNvPicPr>
            <a:picLocks noGrp="1" noChangeAspect="1"/>
          </p:cNvPicPr>
          <p:nvPr>
            <p:ph idx="1"/>
          </p:nvPr>
        </p:nvPicPr>
        <p:blipFill>
          <a:blip r:embed="rId2"/>
          <a:stretch>
            <a:fillRect/>
          </a:stretch>
        </p:blipFill>
        <p:spPr>
          <a:xfrm>
            <a:off x="457200" y="2054831"/>
            <a:ext cx="8229600" cy="2347024"/>
          </a:xfrm>
          <a:noFill/>
        </p:spPr>
      </p:pic>
      <p:sp>
        <p:nvSpPr>
          <p:cNvPr id="6" name="Arrow: Down 5">
            <a:extLst>
              <a:ext uri="{FF2B5EF4-FFF2-40B4-BE49-F238E27FC236}">
                <a16:creationId xmlns:a16="http://schemas.microsoft.com/office/drawing/2014/main" id="{AE1831EC-1CE3-BB1E-F7F1-4D46B24F3C60}"/>
              </a:ext>
            </a:extLst>
          </p:cNvPr>
          <p:cNvSpPr/>
          <p:nvPr/>
        </p:nvSpPr>
        <p:spPr>
          <a:xfrm>
            <a:off x="5619964" y="1417639"/>
            <a:ext cx="914400" cy="2011362"/>
          </a:xfrm>
          <a:prstGeom prst="downArrow">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5041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39A5-0D76-8789-5F4A-0B4A275CBC88}"/>
              </a:ext>
            </a:extLst>
          </p:cNvPr>
          <p:cNvSpPr>
            <a:spLocks noGrp="1"/>
          </p:cNvSpPr>
          <p:nvPr>
            <p:ph type="title"/>
          </p:nvPr>
        </p:nvSpPr>
        <p:spPr/>
        <p:txBody>
          <a:bodyPr/>
          <a:lstStyle/>
          <a:p>
            <a:endParaRPr lang="en-US"/>
          </a:p>
        </p:txBody>
      </p:sp>
      <p:pic>
        <p:nvPicPr>
          <p:cNvPr id="4" name="Content Placeholder 4">
            <a:extLst>
              <a:ext uri="{FF2B5EF4-FFF2-40B4-BE49-F238E27FC236}">
                <a16:creationId xmlns:a16="http://schemas.microsoft.com/office/drawing/2014/main" id="{D4C92262-6448-8323-1DC4-9E9760B8C360}"/>
              </a:ext>
            </a:extLst>
          </p:cNvPr>
          <p:cNvPicPr>
            <a:picLocks noGrp="1" noChangeAspect="1"/>
          </p:cNvPicPr>
          <p:nvPr>
            <p:ph idx="1"/>
          </p:nvPr>
        </p:nvPicPr>
        <p:blipFill>
          <a:blip r:embed="rId2"/>
          <a:stretch>
            <a:fillRect/>
          </a:stretch>
        </p:blipFill>
        <p:spPr>
          <a:xfrm>
            <a:off x="92328" y="1880171"/>
            <a:ext cx="8594472" cy="3441842"/>
          </a:xfrm>
        </p:spPr>
      </p:pic>
      <p:sp>
        <p:nvSpPr>
          <p:cNvPr id="5" name="Rectangle 4">
            <a:extLst>
              <a:ext uri="{FF2B5EF4-FFF2-40B4-BE49-F238E27FC236}">
                <a16:creationId xmlns:a16="http://schemas.microsoft.com/office/drawing/2014/main" id="{AE3D4BC8-D5D4-2482-4C89-262E1D8CF403}"/>
              </a:ext>
            </a:extLst>
          </p:cNvPr>
          <p:cNvSpPr/>
          <p:nvPr/>
        </p:nvSpPr>
        <p:spPr>
          <a:xfrm>
            <a:off x="976045" y="4274049"/>
            <a:ext cx="3524036" cy="708917"/>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111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21DE8-3ACC-5C56-4066-20B1F55A70A7}"/>
              </a:ext>
            </a:extLst>
          </p:cNvPr>
          <p:cNvSpPr>
            <a:spLocks noGrp="1"/>
          </p:cNvSpPr>
          <p:nvPr>
            <p:ph type="title"/>
          </p:nvPr>
        </p:nvSpPr>
        <p:spPr/>
        <p:txBody>
          <a:bodyPr/>
          <a:lstStyle/>
          <a:p>
            <a:r>
              <a:rPr lang="en-US" dirty="0"/>
              <a:t>If click  </a:t>
            </a:r>
          </a:p>
        </p:txBody>
      </p:sp>
      <p:pic>
        <p:nvPicPr>
          <p:cNvPr id="5" name="Content Placeholder 4">
            <a:extLst>
              <a:ext uri="{FF2B5EF4-FFF2-40B4-BE49-F238E27FC236}">
                <a16:creationId xmlns:a16="http://schemas.microsoft.com/office/drawing/2014/main" id="{883A0DB1-C210-E512-2F35-DB15B274C7ED}"/>
              </a:ext>
            </a:extLst>
          </p:cNvPr>
          <p:cNvPicPr>
            <a:picLocks noGrp="1" noChangeAspect="1"/>
          </p:cNvPicPr>
          <p:nvPr>
            <p:ph idx="1"/>
          </p:nvPr>
        </p:nvPicPr>
        <p:blipFill>
          <a:blip r:embed="rId2"/>
          <a:stretch>
            <a:fillRect/>
          </a:stretch>
        </p:blipFill>
        <p:spPr>
          <a:xfrm>
            <a:off x="1277218" y="1600200"/>
            <a:ext cx="7609927" cy="4389438"/>
          </a:xfrm>
        </p:spPr>
      </p:pic>
      <p:pic>
        <p:nvPicPr>
          <p:cNvPr id="9" name="Picture 8">
            <a:extLst>
              <a:ext uri="{FF2B5EF4-FFF2-40B4-BE49-F238E27FC236}">
                <a16:creationId xmlns:a16="http://schemas.microsoft.com/office/drawing/2014/main" id="{BD9753E7-AA6A-A90D-1DC9-A4BBDD94A1EC}"/>
              </a:ext>
            </a:extLst>
          </p:cNvPr>
          <p:cNvPicPr>
            <a:picLocks noChangeAspect="1"/>
          </p:cNvPicPr>
          <p:nvPr/>
        </p:nvPicPr>
        <p:blipFill>
          <a:blip r:embed="rId3"/>
          <a:stretch>
            <a:fillRect/>
          </a:stretch>
        </p:blipFill>
        <p:spPr>
          <a:xfrm>
            <a:off x="2301411" y="431515"/>
            <a:ext cx="6129101" cy="801383"/>
          </a:xfrm>
          <a:prstGeom prst="rect">
            <a:avLst/>
          </a:prstGeom>
        </p:spPr>
      </p:pic>
      <p:sp>
        <p:nvSpPr>
          <p:cNvPr id="10" name="Arrow: Left 9">
            <a:extLst>
              <a:ext uri="{FF2B5EF4-FFF2-40B4-BE49-F238E27FC236}">
                <a16:creationId xmlns:a16="http://schemas.microsoft.com/office/drawing/2014/main" id="{215E0713-F4AC-6F74-3924-337820BA3680}"/>
              </a:ext>
            </a:extLst>
          </p:cNvPr>
          <p:cNvSpPr/>
          <p:nvPr/>
        </p:nvSpPr>
        <p:spPr>
          <a:xfrm>
            <a:off x="7089169" y="4972692"/>
            <a:ext cx="777612" cy="15411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467F8EB6-457D-2759-7A59-E84AC60E60FC}"/>
              </a:ext>
            </a:extLst>
          </p:cNvPr>
          <p:cNvSpPr/>
          <p:nvPr/>
        </p:nvSpPr>
        <p:spPr>
          <a:xfrm>
            <a:off x="6544638" y="5404207"/>
            <a:ext cx="236306" cy="67552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992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04D9-C40D-5E8B-0283-FB13991F5CAD}"/>
              </a:ext>
            </a:extLst>
          </p:cNvPr>
          <p:cNvSpPr>
            <a:spLocks noGrp="1"/>
          </p:cNvSpPr>
          <p:nvPr>
            <p:ph type="title"/>
          </p:nvPr>
        </p:nvSpPr>
        <p:spPr/>
        <p:txBody>
          <a:bodyPr>
            <a:normAutofit fontScale="90000"/>
          </a:bodyPr>
          <a:lstStyle/>
          <a:p>
            <a:r>
              <a:rPr lang="en-US" dirty="0"/>
              <a:t>Click on MSSP Application/Tracking</a:t>
            </a:r>
            <a:br>
              <a:rPr lang="en-US" dirty="0"/>
            </a:br>
            <a:endParaRPr lang="en-US" dirty="0"/>
          </a:p>
        </p:txBody>
      </p:sp>
      <p:pic>
        <p:nvPicPr>
          <p:cNvPr id="5" name="Content Placeholder 4">
            <a:extLst>
              <a:ext uri="{FF2B5EF4-FFF2-40B4-BE49-F238E27FC236}">
                <a16:creationId xmlns:a16="http://schemas.microsoft.com/office/drawing/2014/main" id="{9DBC51D8-5518-7B22-B4B3-14A9A7730E13}"/>
              </a:ext>
            </a:extLst>
          </p:cNvPr>
          <p:cNvPicPr>
            <a:picLocks noGrp="1" noChangeAspect="1"/>
          </p:cNvPicPr>
          <p:nvPr>
            <p:ph idx="1"/>
          </p:nvPr>
        </p:nvPicPr>
        <p:blipFill>
          <a:blip r:embed="rId2"/>
          <a:stretch>
            <a:fillRect/>
          </a:stretch>
        </p:blipFill>
        <p:spPr>
          <a:xfrm>
            <a:off x="457200" y="1890445"/>
            <a:ext cx="8229600" cy="3285447"/>
          </a:xfrm>
        </p:spPr>
      </p:pic>
      <p:sp>
        <p:nvSpPr>
          <p:cNvPr id="6" name="Arrow: Up 5">
            <a:extLst>
              <a:ext uri="{FF2B5EF4-FFF2-40B4-BE49-F238E27FC236}">
                <a16:creationId xmlns:a16="http://schemas.microsoft.com/office/drawing/2014/main" id="{E3F6BB8A-3954-75C6-E60F-5E35656D8EC9}"/>
              </a:ext>
            </a:extLst>
          </p:cNvPr>
          <p:cNvSpPr/>
          <p:nvPr/>
        </p:nvSpPr>
        <p:spPr>
          <a:xfrm>
            <a:off x="1777429" y="4787758"/>
            <a:ext cx="1243173" cy="161304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944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220C6-7093-0EBB-0A96-7D668551EE81}"/>
              </a:ext>
            </a:extLst>
          </p:cNvPr>
          <p:cNvSpPr>
            <a:spLocks noGrp="1"/>
          </p:cNvSpPr>
          <p:nvPr>
            <p:ph type="title"/>
          </p:nvPr>
        </p:nvSpPr>
        <p:spPr>
          <a:xfrm>
            <a:off x="457200" y="274638"/>
            <a:ext cx="8229600" cy="1965128"/>
          </a:xfrm>
        </p:spPr>
        <p:txBody>
          <a:bodyPr>
            <a:normAutofit fontScale="90000"/>
          </a:bodyPr>
          <a:lstStyle/>
          <a:p>
            <a:r>
              <a:rPr lang="en-US" dirty="0"/>
              <a:t>Click on Apply Now and all contact information is automatically uploaded</a:t>
            </a:r>
            <a:br>
              <a:rPr lang="en-US" dirty="0"/>
            </a:br>
            <a:endParaRPr lang="en-US" dirty="0"/>
          </a:p>
        </p:txBody>
      </p:sp>
      <p:pic>
        <p:nvPicPr>
          <p:cNvPr id="9" name="Content Placeholder 8">
            <a:extLst>
              <a:ext uri="{FF2B5EF4-FFF2-40B4-BE49-F238E27FC236}">
                <a16:creationId xmlns:a16="http://schemas.microsoft.com/office/drawing/2014/main" id="{4DC0D591-C92E-F65D-9C35-FACD3ED3729B}"/>
              </a:ext>
            </a:extLst>
          </p:cNvPr>
          <p:cNvPicPr>
            <a:picLocks noGrp="1" noChangeAspect="1"/>
          </p:cNvPicPr>
          <p:nvPr>
            <p:ph idx="1"/>
          </p:nvPr>
        </p:nvPicPr>
        <p:blipFill>
          <a:blip r:embed="rId2"/>
          <a:stretch>
            <a:fillRect/>
          </a:stretch>
        </p:blipFill>
        <p:spPr>
          <a:xfrm>
            <a:off x="457200" y="2630185"/>
            <a:ext cx="8229600" cy="2691436"/>
          </a:xfrm>
        </p:spPr>
      </p:pic>
    </p:spTree>
    <p:extLst>
      <p:ext uri="{BB962C8B-B14F-4D97-AF65-F5344CB8AC3E}">
        <p14:creationId xmlns:p14="http://schemas.microsoft.com/office/powerpoint/2010/main" val="2531332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Instructions</a:t>
            </a:r>
          </a:p>
        </p:txBody>
      </p:sp>
      <p:pic>
        <p:nvPicPr>
          <p:cNvPr id="4" name="Content Placeholder 3"/>
          <p:cNvPicPr>
            <a:picLocks noGrp="1" noChangeAspect="1"/>
          </p:cNvPicPr>
          <p:nvPr>
            <p:ph idx="1"/>
          </p:nvPr>
        </p:nvPicPr>
        <p:blipFill>
          <a:blip r:embed="rId2"/>
          <a:stretch>
            <a:fillRect/>
          </a:stretch>
        </p:blipFill>
        <p:spPr>
          <a:xfrm>
            <a:off x="278042" y="1819175"/>
            <a:ext cx="8775621" cy="4177364"/>
          </a:xfrm>
          <a:prstGeom prst="rect">
            <a:avLst/>
          </a:prstGeom>
        </p:spPr>
      </p:pic>
      <p:sp>
        <p:nvSpPr>
          <p:cNvPr id="3" name="Rectangle 2"/>
          <p:cNvSpPr/>
          <p:nvPr/>
        </p:nvSpPr>
        <p:spPr>
          <a:xfrm>
            <a:off x="2493818" y="1819175"/>
            <a:ext cx="432262" cy="24238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841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a:t>
            </a:r>
          </a:p>
        </p:txBody>
      </p:sp>
      <p:pic>
        <p:nvPicPr>
          <p:cNvPr id="4" name="Content Placeholder 3"/>
          <p:cNvPicPr>
            <a:picLocks noGrp="1" noChangeAspect="1"/>
          </p:cNvPicPr>
          <p:nvPr>
            <p:ph idx="1"/>
          </p:nvPr>
        </p:nvPicPr>
        <p:blipFill>
          <a:blip r:embed="rId2"/>
          <a:stretch>
            <a:fillRect/>
          </a:stretch>
        </p:blipFill>
        <p:spPr>
          <a:xfrm>
            <a:off x="443797" y="1780674"/>
            <a:ext cx="8299966" cy="4186989"/>
          </a:xfrm>
          <a:prstGeom prst="rect">
            <a:avLst/>
          </a:prstGeom>
        </p:spPr>
      </p:pic>
    </p:spTree>
    <p:extLst>
      <p:ext uri="{BB962C8B-B14F-4D97-AF65-F5344CB8AC3E}">
        <p14:creationId xmlns:p14="http://schemas.microsoft.com/office/powerpoint/2010/main" val="2964200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t>
            </a:r>
          </a:p>
        </p:txBody>
      </p:sp>
      <p:pic>
        <p:nvPicPr>
          <p:cNvPr id="4" name="Content Placeholder 3"/>
          <p:cNvPicPr>
            <a:picLocks noGrp="1" noChangeAspect="1"/>
          </p:cNvPicPr>
          <p:nvPr>
            <p:ph idx="1"/>
          </p:nvPr>
        </p:nvPicPr>
        <p:blipFill>
          <a:blip r:embed="rId2"/>
          <a:stretch>
            <a:fillRect/>
          </a:stretch>
        </p:blipFill>
        <p:spPr>
          <a:xfrm>
            <a:off x="457201" y="1891506"/>
            <a:ext cx="8134350" cy="2795997"/>
          </a:xfrm>
          <a:prstGeom prst="rect">
            <a:avLst/>
          </a:prstGeom>
        </p:spPr>
      </p:pic>
    </p:spTree>
    <p:extLst>
      <p:ext uri="{BB962C8B-B14F-4D97-AF65-F5344CB8AC3E}">
        <p14:creationId xmlns:p14="http://schemas.microsoft.com/office/powerpoint/2010/main" val="1245398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information</a:t>
            </a:r>
          </a:p>
        </p:txBody>
      </p:sp>
      <p:sp>
        <p:nvSpPr>
          <p:cNvPr id="3" name="Content Placeholder 2"/>
          <p:cNvSpPr>
            <a:spLocks noGrp="1"/>
          </p:cNvSpPr>
          <p:nvPr>
            <p:ph idx="1"/>
          </p:nvPr>
        </p:nvSpPr>
        <p:spPr>
          <a:xfrm>
            <a:off x="457200" y="1221378"/>
            <a:ext cx="8229600" cy="4370489"/>
          </a:xfrm>
        </p:spPr>
        <p:txBody>
          <a:bodyPr>
            <a:normAutofit/>
          </a:bodyPr>
          <a:lstStyle/>
          <a:p>
            <a:r>
              <a:rPr lang="en-US"/>
              <a:t>August 14th </a:t>
            </a:r>
            <a:r>
              <a:rPr lang="en-US" dirty="0"/>
              <a:t>at noon for more scoop at VIRTUAL MSSP Informational Session. </a:t>
            </a:r>
          </a:p>
          <a:p>
            <a:r>
              <a:rPr lang="en-US" dirty="0"/>
              <a:t>Application instructions will be emailed after the informational session</a:t>
            </a:r>
          </a:p>
          <a:p>
            <a:r>
              <a:rPr lang="en-US" dirty="0"/>
              <a:t>Any other general questions please email </a:t>
            </a:r>
            <a:r>
              <a:rPr lang="en-US" dirty="0">
                <a:hlinkClick r:id="rId2"/>
              </a:rPr>
              <a:t>amy.guiot@cchmc.org</a:t>
            </a:r>
            <a:r>
              <a:rPr lang="en-US" dirty="0"/>
              <a:t> and Gina Burg </a:t>
            </a:r>
            <a:r>
              <a:rPr lang="en-US" dirty="0">
                <a:hlinkClick r:id="rId3"/>
              </a:rPr>
              <a:t>gina.burg@uc.edu</a:t>
            </a:r>
            <a:r>
              <a:rPr lang="en-US" dirty="0"/>
              <a:t>  </a:t>
            </a:r>
          </a:p>
          <a:p>
            <a:r>
              <a:rPr lang="en-US" dirty="0"/>
              <a:t>Thank you!!</a:t>
            </a:r>
          </a:p>
        </p:txBody>
      </p:sp>
    </p:spTree>
    <p:extLst>
      <p:ext uri="{BB962C8B-B14F-4D97-AF65-F5344CB8AC3E}">
        <p14:creationId xmlns:p14="http://schemas.microsoft.com/office/powerpoint/2010/main" val="1289116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D13F0-8678-CC4C-134A-06F8629D89D6}"/>
              </a:ext>
            </a:extLst>
          </p:cNvPr>
          <p:cNvSpPr>
            <a:spLocks noGrp="1"/>
          </p:cNvSpPr>
          <p:nvPr>
            <p:ph type="title"/>
          </p:nvPr>
        </p:nvSpPr>
        <p:spPr/>
        <p:txBody>
          <a:bodyPr/>
          <a:lstStyle/>
          <a:p>
            <a:r>
              <a:rPr lang="en-US" b="1" dirty="0"/>
              <a:t>2024 Match Data by MSSP</a:t>
            </a:r>
            <a:endParaRPr lang="en-US" dirty="0"/>
          </a:p>
        </p:txBody>
      </p:sp>
      <p:sp>
        <p:nvSpPr>
          <p:cNvPr id="3" name="Content Placeholder 2">
            <a:extLst>
              <a:ext uri="{FF2B5EF4-FFF2-40B4-BE49-F238E27FC236}">
                <a16:creationId xmlns:a16="http://schemas.microsoft.com/office/drawing/2014/main" id="{261F76CD-6920-2898-2128-9677A88CC8C3}"/>
              </a:ext>
            </a:extLst>
          </p:cNvPr>
          <p:cNvSpPr>
            <a:spLocks noGrp="1"/>
          </p:cNvSpPr>
          <p:nvPr>
            <p:ph idx="1"/>
          </p:nvPr>
        </p:nvSpPr>
        <p:spPr>
          <a:xfrm>
            <a:off x="215153" y="1649506"/>
            <a:ext cx="8866094" cy="4697506"/>
          </a:xfrm>
        </p:spPr>
        <p:txBody>
          <a:bodyPr>
            <a:normAutofit fontScale="70000" lnSpcReduction="20000"/>
          </a:bodyPr>
          <a:lstStyle/>
          <a:p>
            <a:pPr marL="0" indent="0">
              <a:buNone/>
            </a:pPr>
            <a:r>
              <a:rPr lang="en-US" dirty="0"/>
              <a:t>Cardiovascular Medicine – 1 Med-Peds</a:t>
            </a:r>
          </a:p>
          <a:p>
            <a:pPr marL="0" indent="0">
              <a:buNone/>
            </a:pPr>
            <a:r>
              <a:rPr lang="en-US" dirty="0"/>
              <a:t>Child and Adolescent Health – 7 peds, 4 med-peds, 1 ped PM&amp;R, </a:t>
            </a:r>
          </a:p>
          <a:p>
            <a:pPr marL="0" indent="0">
              <a:buNone/>
            </a:pPr>
            <a:r>
              <a:rPr lang="en-US" dirty="0"/>
              <a:t>		2 urology, 2 EM,1 FM, 1 pathology, 1 prelim year/anesthesia </a:t>
            </a:r>
          </a:p>
          <a:p>
            <a:pPr marL="0" indent="0">
              <a:buNone/>
            </a:pPr>
            <a:r>
              <a:rPr lang="en-US" dirty="0"/>
              <a:t>Emergency Medicine – 2 EM</a:t>
            </a:r>
          </a:p>
          <a:p>
            <a:pPr marL="0" indent="0">
              <a:buNone/>
            </a:pPr>
            <a:r>
              <a:rPr lang="en-US" dirty="0"/>
              <a:t>Family Medicine – 2 FM</a:t>
            </a:r>
          </a:p>
          <a:p>
            <a:pPr marL="0" indent="0">
              <a:buNone/>
            </a:pPr>
            <a:r>
              <a:rPr lang="en-US" dirty="0"/>
              <a:t>Geriatric Medicine – 3 IM, 2 FM, 1 Med-Peds, 1 OB/GYN</a:t>
            </a:r>
          </a:p>
          <a:p>
            <a:pPr marL="0" indent="0">
              <a:buNone/>
            </a:pPr>
            <a:r>
              <a:rPr lang="en-US" dirty="0"/>
              <a:t>Psychiatric Behavioral Neuroscience –1 psych, 1 plastics</a:t>
            </a:r>
          </a:p>
          <a:p>
            <a:pPr marL="0" indent="0">
              <a:buNone/>
            </a:pPr>
            <a:r>
              <a:rPr lang="en-US" dirty="0"/>
              <a:t>Nephrology – 1 IM</a:t>
            </a:r>
          </a:p>
          <a:p>
            <a:pPr marL="0" indent="0">
              <a:buNone/>
            </a:pPr>
            <a:r>
              <a:rPr lang="en-US" dirty="0"/>
              <a:t>Neuroscience – 2 EM, 2 IM, 1 FM,1 urology, 3 neurology, </a:t>
            </a:r>
          </a:p>
          <a:p>
            <a:pPr marL="0" indent="0">
              <a:buNone/>
            </a:pPr>
            <a:r>
              <a:rPr lang="en-US" dirty="0"/>
              <a:t>			1 peds-neuro, 2 neurosurgery, 2 psych, 1 OB/GYN, </a:t>
            </a:r>
          </a:p>
          <a:p>
            <a:pPr marL="0" indent="0">
              <a:buNone/>
            </a:pPr>
            <a:r>
              <a:rPr lang="en-US" dirty="0"/>
              <a:t>			1 prelim surgery</a:t>
            </a:r>
          </a:p>
          <a:p>
            <a:pPr marL="0" indent="0">
              <a:buNone/>
            </a:pPr>
            <a:r>
              <a:rPr lang="en-US" dirty="0"/>
              <a:t>Women’s Health – 1 OB/GYN, 1 med-peds, 2 FM</a:t>
            </a:r>
          </a:p>
          <a:p>
            <a:endParaRPr lang="en-US" dirty="0"/>
          </a:p>
        </p:txBody>
      </p:sp>
    </p:spTree>
    <p:extLst>
      <p:ext uri="{BB962C8B-B14F-4D97-AF65-F5344CB8AC3E}">
        <p14:creationId xmlns:p14="http://schemas.microsoft.com/office/powerpoint/2010/main" val="1159723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MSSP Outcomes</a:t>
            </a:r>
          </a:p>
        </p:txBody>
      </p:sp>
      <p:sp>
        <p:nvSpPr>
          <p:cNvPr id="3" name="Content Placeholder 2"/>
          <p:cNvSpPr>
            <a:spLocks noGrp="1"/>
          </p:cNvSpPr>
          <p:nvPr>
            <p:ph idx="1"/>
          </p:nvPr>
        </p:nvSpPr>
        <p:spPr>
          <a:xfrm>
            <a:off x="457200" y="1600200"/>
            <a:ext cx="8429946" cy="4642657"/>
          </a:xfrm>
        </p:spPr>
        <p:txBody>
          <a:bodyPr>
            <a:normAutofit fontScale="92500" lnSpcReduction="10000"/>
          </a:bodyPr>
          <a:lstStyle/>
          <a:p>
            <a:r>
              <a:rPr lang="en-US" dirty="0"/>
              <a:t>Engage in mentored and preceptor-supervised educational experiences to expand fund of knowledge and skill set within a circumscribed area of interest longitudinally across all Phases 1-3</a:t>
            </a:r>
          </a:p>
          <a:p>
            <a:r>
              <a:rPr lang="en-US" dirty="0"/>
              <a:t>Partake in clinical and didactic activities </a:t>
            </a:r>
          </a:p>
          <a:p>
            <a:r>
              <a:rPr lang="en-US" dirty="0"/>
              <a:t>Participate in scholarly research project</a:t>
            </a:r>
          </a:p>
          <a:p>
            <a:r>
              <a:rPr lang="en-US" dirty="0"/>
              <a:t>Present and publish scholarly work</a:t>
            </a:r>
          </a:p>
          <a:p>
            <a:r>
              <a:rPr lang="en-US" dirty="0"/>
              <a:t>Achieve designated MSSP Scholar at Honors Day (Graduation) </a:t>
            </a:r>
          </a:p>
          <a:p>
            <a:pPr marL="0" indent="0">
              <a:buNone/>
            </a:pPr>
            <a:endParaRPr lang="en-US" dirty="0"/>
          </a:p>
          <a:p>
            <a:endParaRPr lang="en-US" dirty="0"/>
          </a:p>
        </p:txBody>
      </p:sp>
    </p:spTree>
    <p:extLst>
      <p:ext uri="{BB962C8B-B14F-4D97-AF65-F5344CB8AC3E}">
        <p14:creationId xmlns:p14="http://schemas.microsoft.com/office/powerpoint/2010/main" val="2412641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MSSP Tracks </a:t>
            </a:r>
          </a:p>
        </p:txBody>
      </p:sp>
      <p:sp>
        <p:nvSpPr>
          <p:cNvPr id="3" name="Content Placeholder 2"/>
          <p:cNvSpPr>
            <a:spLocks noGrp="1"/>
          </p:cNvSpPr>
          <p:nvPr>
            <p:ph idx="1"/>
          </p:nvPr>
        </p:nvSpPr>
        <p:spPr>
          <a:xfrm>
            <a:off x="313509" y="1038496"/>
            <a:ext cx="8229600" cy="5544865"/>
          </a:xfrm>
        </p:spPr>
        <p:txBody>
          <a:bodyPr>
            <a:normAutofit fontScale="40000" lnSpcReduction="20000"/>
          </a:bodyPr>
          <a:lstStyle/>
          <a:p>
            <a:r>
              <a:rPr lang="en-US" sz="4400" dirty="0"/>
              <a:t> Anesthesiology </a:t>
            </a:r>
          </a:p>
          <a:p>
            <a:r>
              <a:rPr lang="en-US" sz="4400" dirty="0"/>
              <a:t> Cardiovascular medicine</a:t>
            </a:r>
          </a:p>
          <a:p>
            <a:r>
              <a:rPr lang="en-US" sz="4400" dirty="0"/>
              <a:t> Child and adolescent health</a:t>
            </a:r>
          </a:p>
          <a:p>
            <a:r>
              <a:rPr lang="en-US" sz="4400" dirty="0"/>
              <a:t> Emergency medicine</a:t>
            </a:r>
          </a:p>
          <a:p>
            <a:r>
              <a:rPr lang="en-US" sz="4400" dirty="0"/>
              <a:t> Family Medicine</a:t>
            </a:r>
          </a:p>
          <a:p>
            <a:r>
              <a:rPr lang="en-US" sz="4400" dirty="0"/>
              <a:t> Geriatric health</a:t>
            </a:r>
          </a:p>
          <a:p>
            <a:r>
              <a:rPr lang="en-US" sz="4400" dirty="0"/>
              <a:t> Integrative Health and Medicine</a:t>
            </a:r>
          </a:p>
          <a:p>
            <a:r>
              <a:rPr lang="en-US" sz="4400" dirty="0"/>
              <a:t> Infectious Disease</a:t>
            </a:r>
          </a:p>
          <a:p>
            <a:r>
              <a:rPr lang="en-US" sz="4400" dirty="0"/>
              <a:t> Medical Education </a:t>
            </a:r>
          </a:p>
          <a:p>
            <a:r>
              <a:rPr lang="en-US" sz="4400" dirty="0"/>
              <a:t> Nephrology</a:t>
            </a:r>
          </a:p>
          <a:p>
            <a:r>
              <a:rPr lang="en-US" sz="4400" dirty="0"/>
              <a:t> Neuroscience</a:t>
            </a:r>
          </a:p>
          <a:p>
            <a:r>
              <a:rPr lang="en-US" sz="4400" dirty="0"/>
              <a:t> Ophthalmology </a:t>
            </a:r>
          </a:p>
          <a:p>
            <a:r>
              <a:rPr lang="en-US" sz="4400" dirty="0"/>
              <a:t> Orthopedic Surgery</a:t>
            </a:r>
          </a:p>
          <a:p>
            <a:r>
              <a:rPr lang="en-US" sz="4400" dirty="0"/>
              <a:t> Psychiatry-behavioral neuroscience</a:t>
            </a:r>
          </a:p>
          <a:p>
            <a:r>
              <a:rPr lang="en-US" sz="4400" dirty="0"/>
              <a:t> Pulmonary</a:t>
            </a:r>
          </a:p>
          <a:p>
            <a:r>
              <a:rPr lang="en-US" sz="4400" dirty="0"/>
              <a:t> Women’s health</a:t>
            </a:r>
          </a:p>
          <a:p>
            <a:pPr marL="0" indent="0">
              <a:buNone/>
            </a:pPr>
            <a:endParaRPr lang="en-US" dirty="0"/>
          </a:p>
          <a:p>
            <a:pPr marL="0" indent="0">
              <a:buNone/>
            </a:pPr>
            <a:r>
              <a:rPr lang="en-US" sz="4400" dirty="0"/>
              <a:t>Summaries of each track can be found here: </a:t>
            </a:r>
            <a:r>
              <a:rPr lang="en-US" sz="4400" dirty="0">
                <a:hlinkClick r:id="rId2"/>
              </a:rPr>
              <a:t>Medical Student Scholars Program </a:t>
            </a:r>
            <a:endParaRPr lang="en-US" sz="4400" dirty="0"/>
          </a:p>
          <a:p>
            <a:pPr marL="0" indent="0">
              <a:buNone/>
            </a:pPr>
            <a:endParaRPr lang="en-US" sz="4400" dirty="0"/>
          </a:p>
        </p:txBody>
      </p:sp>
    </p:spTree>
    <p:extLst>
      <p:ext uri="{BB962C8B-B14F-4D97-AF65-F5344CB8AC3E}">
        <p14:creationId xmlns:p14="http://schemas.microsoft.com/office/powerpoint/2010/main" val="4202960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CCFDA-4E69-4F10-B4F6-54F01FC1C6D3}"/>
              </a:ext>
            </a:extLst>
          </p:cNvPr>
          <p:cNvSpPr>
            <a:spLocks noGrp="1"/>
          </p:cNvSpPr>
          <p:nvPr>
            <p:ph type="title"/>
          </p:nvPr>
        </p:nvSpPr>
        <p:spPr>
          <a:xfrm>
            <a:off x="102742" y="274638"/>
            <a:ext cx="8794678" cy="1143000"/>
          </a:xfrm>
        </p:spPr>
        <p:txBody>
          <a:bodyPr>
            <a:normAutofit fontScale="90000"/>
          </a:bodyPr>
          <a:lstStyle/>
          <a:p>
            <a:r>
              <a:rPr lang="en-US" b="1" dirty="0">
                <a:effectLst/>
                <a:ea typeface="Times New Roman" panose="02020603050405020304" pitchFamily="18" charset="0"/>
              </a:rPr>
              <a:t>Min MSSP Requirements over 4 </a:t>
            </a:r>
            <a:r>
              <a:rPr lang="en-US" b="1" dirty="0" err="1">
                <a:effectLst/>
                <a:ea typeface="Times New Roman" panose="02020603050405020304" pitchFamily="18" charset="0"/>
              </a:rPr>
              <a:t>yrs</a:t>
            </a:r>
            <a:r>
              <a:rPr lang="en-US" b="1" dirty="0">
                <a:effectLst/>
                <a:ea typeface="Times New Roman" panose="02020603050405020304" pitchFamily="18" charset="0"/>
              </a:rPr>
              <a:t> </a:t>
            </a:r>
            <a:br>
              <a:rPr lang="en-US" sz="1800" b="1"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78F9D0E-E123-44E2-81B7-C47959478407}"/>
              </a:ext>
            </a:extLst>
          </p:cNvPr>
          <p:cNvSpPr>
            <a:spLocks noGrp="1"/>
          </p:cNvSpPr>
          <p:nvPr>
            <p:ph idx="1"/>
          </p:nvPr>
        </p:nvSpPr>
        <p:spPr>
          <a:xfrm>
            <a:off x="457200" y="1089061"/>
            <a:ext cx="8229600" cy="5589141"/>
          </a:xfrm>
        </p:spPr>
        <p:txBody>
          <a:bodyPr>
            <a:normAutofit fontScale="92500" lnSpcReduction="20000"/>
          </a:bodyPr>
          <a:lstStyle/>
          <a:p>
            <a:pPr marL="342900" marR="0" lvl="0" indent="-342900" algn="l">
              <a:spcBef>
                <a:spcPts val="0"/>
              </a:spcBef>
              <a:spcAft>
                <a:spcPts val="0"/>
              </a:spcAft>
              <a:buFont typeface="+mj-lt"/>
              <a:buAutoNum type="arabicPeriod"/>
            </a:pPr>
            <a:r>
              <a:rPr lang="en-US" sz="2400" b="1" dirty="0">
                <a:effectLst/>
                <a:ea typeface="Times New Roman" panose="02020603050405020304" pitchFamily="18" charset="0"/>
              </a:rPr>
              <a:t>Didactic</a:t>
            </a:r>
            <a:r>
              <a:rPr lang="en-US" sz="2400" b="0" dirty="0">
                <a:effectLst/>
                <a:ea typeface="Times New Roman" panose="02020603050405020304" pitchFamily="18" charset="0"/>
              </a:rPr>
              <a:t> – 15 hours</a:t>
            </a:r>
            <a:endParaRPr lang="en-US" sz="2400" b="1" dirty="0">
              <a:effectLst/>
              <a:ea typeface="Times New Roman" panose="02020603050405020304" pitchFamily="18" charset="0"/>
            </a:endParaRPr>
          </a:p>
          <a:p>
            <a:pPr marL="742950" marR="0" lvl="1" indent="-285750" algn="l">
              <a:spcBef>
                <a:spcPts val="0"/>
              </a:spcBef>
              <a:spcAft>
                <a:spcPts val="0"/>
              </a:spcAft>
              <a:buFont typeface="+mj-lt"/>
              <a:buAutoNum type="alphaLcPeriod"/>
            </a:pPr>
            <a:r>
              <a:rPr lang="en-US" sz="2400" b="0" dirty="0">
                <a:effectLst/>
                <a:ea typeface="Times New Roman" panose="02020603050405020304" pitchFamily="18" charset="0"/>
              </a:rPr>
              <a:t>Lectures/ conferences</a:t>
            </a:r>
            <a:endParaRPr lang="en-US" sz="2400" b="1" dirty="0">
              <a:effectLst/>
              <a:ea typeface="Times New Roman" panose="02020603050405020304" pitchFamily="18" charset="0"/>
            </a:endParaRPr>
          </a:p>
          <a:p>
            <a:pPr marL="742950" marR="0" lvl="1" indent="-285750" algn="l">
              <a:spcBef>
                <a:spcPts val="0"/>
              </a:spcBef>
              <a:spcAft>
                <a:spcPts val="0"/>
              </a:spcAft>
              <a:buFont typeface="+mj-lt"/>
              <a:buAutoNum type="alphaLcPeriod"/>
            </a:pPr>
            <a:r>
              <a:rPr lang="en-US" sz="2400" b="0" dirty="0">
                <a:effectLst/>
                <a:ea typeface="Times New Roman" panose="02020603050405020304" pitchFamily="18" charset="0"/>
              </a:rPr>
              <a:t>Journal club</a:t>
            </a:r>
            <a:endParaRPr lang="en-US" sz="2400" b="1" dirty="0">
              <a:effectLst/>
              <a:ea typeface="Times New Roman" panose="02020603050405020304" pitchFamily="18" charset="0"/>
            </a:endParaRPr>
          </a:p>
          <a:p>
            <a:pPr marL="742950" marR="0" lvl="1" indent="-285750" algn="l">
              <a:spcBef>
                <a:spcPts val="0"/>
              </a:spcBef>
              <a:spcAft>
                <a:spcPts val="0"/>
              </a:spcAft>
              <a:buFont typeface="+mj-lt"/>
              <a:buAutoNum type="alphaLcPeriod"/>
            </a:pPr>
            <a:r>
              <a:rPr lang="en-US" sz="2400" b="0" dirty="0">
                <a:effectLst/>
                <a:ea typeface="Times New Roman" panose="02020603050405020304" pitchFamily="18" charset="0"/>
              </a:rPr>
              <a:t>Specialty interest group meeting</a:t>
            </a:r>
            <a:endParaRPr lang="en-US" sz="2400" b="1" dirty="0">
              <a:effectLst/>
              <a:ea typeface="Times New Roman" panose="02020603050405020304" pitchFamily="18" charset="0"/>
            </a:endParaRPr>
          </a:p>
          <a:p>
            <a:pPr marL="742950" marR="0" lvl="1" indent="-285750" algn="l">
              <a:spcBef>
                <a:spcPts val="0"/>
              </a:spcBef>
              <a:spcAft>
                <a:spcPts val="0"/>
              </a:spcAft>
              <a:buFont typeface="+mj-lt"/>
              <a:buAutoNum type="alphaLcPeriod"/>
            </a:pPr>
            <a:r>
              <a:rPr lang="en-US" sz="2400" b="0" dirty="0">
                <a:effectLst/>
                <a:ea typeface="Times New Roman" panose="02020603050405020304" pitchFamily="18" charset="0"/>
              </a:rPr>
              <a:t>MSSP group meetings </a:t>
            </a:r>
            <a:endParaRPr lang="en-US" sz="2400" b="1" dirty="0">
              <a:effectLst/>
              <a:ea typeface="Times New Roman" panose="02020603050405020304" pitchFamily="18" charset="0"/>
            </a:endParaRPr>
          </a:p>
          <a:p>
            <a:pPr marL="742950" marR="0" lvl="1" indent="-285750" algn="l">
              <a:spcBef>
                <a:spcPts val="0"/>
              </a:spcBef>
              <a:spcAft>
                <a:spcPts val="0"/>
              </a:spcAft>
              <a:buFont typeface="+mj-lt"/>
              <a:buAutoNum type="alphaLcPeriod"/>
            </a:pPr>
            <a:r>
              <a:rPr lang="en-US" sz="2400" b="0" dirty="0">
                <a:effectLst/>
                <a:ea typeface="Times New Roman" panose="02020603050405020304" pitchFamily="18" charset="0"/>
              </a:rPr>
              <a:t>Other</a:t>
            </a:r>
            <a:endParaRPr lang="en-US" sz="2400" b="1" dirty="0">
              <a:effectLst/>
              <a:ea typeface="Times New Roman" panose="02020603050405020304" pitchFamily="18" charset="0"/>
            </a:endParaRPr>
          </a:p>
          <a:p>
            <a:pPr marL="342900" marR="0" lvl="0" indent="-342900" algn="l">
              <a:spcBef>
                <a:spcPts val="0"/>
              </a:spcBef>
              <a:spcAft>
                <a:spcPts val="0"/>
              </a:spcAft>
              <a:buFont typeface="+mj-lt"/>
              <a:buAutoNum type="arabicPeriod"/>
            </a:pPr>
            <a:r>
              <a:rPr lang="en-US" sz="2400" b="1" dirty="0">
                <a:effectLst/>
                <a:ea typeface="Times New Roman" panose="02020603050405020304" pitchFamily="18" charset="0"/>
              </a:rPr>
              <a:t>Clinical </a:t>
            </a:r>
          </a:p>
          <a:p>
            <a:pPr marL="742950" marR="0" lvl="1" indent="-285750" algn="l">
              <a:spcBef>
                <a:spcPts val="0"/>
              </a:spcBef>
              <a:spcAft>
                <a:spcPts val="0"/>
              </a:spcAft>
              <a:buFont typeface="+mj-lt"/>
              <a:buAutoNum type="alphaLcPeriod"/>
            </a:pPr>
            <a:r>
              <a:rPr lang="en-US" sz="2400" b="0" dirty="0">
                <a:effectLst/>
                <a:ea typeface="Times New Roman" panose="02020603050405020304" pitchFamily="18" charset="0"/>
              </a:rPr>
              <a:t>Shadowing/Experiential Opportunities – 10 hours</a:t>
            </a:r>
            <a:endParaRPr lang="en-US" sz="2400" b="1" dirty="0">
              <a:effectLst/>
              <a:ea typeface="Times New Roman" panose="02020603050405020304" pitchFamily="18" charset="0"/>
            </a:endParaRPr>
          </a:p>
          <a:p>
            <a:pPr marL="742950" marR="0" lvl="1" indent="-285750" algn="l">
              <a:spcBef>
                <a:spcPts val="0"/>
              </a:spcBef>
              <a:spcAft>
                <a:spcPts val="0"/>
              </a:spcAft>
              <a:buFont typeface="+mj-lt"/>
              <a:buAutoNum type="alphaLcPeriod"/>
            </a:pPr>
            <a:r>
              <a:rPr lang="en-US" sz="2400" b="0" dirty="0">
                <a:effectLst/>
                <a:ea typeface="Times New Roman" panose="02020603050405020304" pitchFamily="18" charset="0"/>
              </a:rPr>
              <a:t>M3 specialty elective if applicable </a:t>
            </a:r>
            <a:endParaRPr lang="en-US" sz="2400" b="1" dirty="0">
              <a:effectLst/>
              <a:ea typeface="Times New Roman" panose="02020603050405020304" pitchFamily="18" charset="0"/>
            </a:endParaRPr>
          </a:p>
          <a:p>
            <a:pPr marL="742950" marR="0" lvl="1" indent="-285750" algn="l">
              <a:spcBef>
                <a:spcPts val="0"/>
              </a:spcBef>
              <a:spcAft>
                <a:spcPts val="0"/>
              </a:spcAft>
              <a:buFont typeface="+mj-lt"/>
              <a:buAutoNum type="alphaLcPeriod"/>
            </a:pPr>
            <a:r>
              <a:rPr lang="en-US" sz="2400" b="0" dirty="0">
                <a:effectLst/>
                <a:ea typeface="Times New Roman" panose="02020603050405020304" pitchFamily="18" charset="0"/>
              </a:rPr>
              <a:t>M4 Elective </a:t>
            </a:r>
            <a:endParaRPr lang="en-US" sz="2400" b="1" dirty="0">
              <a:effectLst/>
              <a:ea typeface="Times New Roman" panose="02020603050405020304" pitchFamily="18" charset="0"/>
            </a:endParaRPr>
          </a:p>
          <a:p>
            <a:pPr marL="342900" marR="0" lvl="0" indent="-342900" algn="l">
              <a:spcBef>
                <a:spcPts val="0"/>
              </a:spcBef>
              <a:spcAft>
                <a:spcPts val="0"/>
              </a:spcAft>
              <a:buFont typeface="+mj-lt"/>
              <a:buAutoNum type="arabicPeriod"/>
            </a:pPr>
            <a:r>
              <a:rPr lang="en-US" sz="2400" b="1" dirty="0">
                <a:effectLst/>
                <a:ea typeface="Times New Roman" panose="02020603050405020304" pitchFamily="18" charset="0"/>
              </a:rPr>
              <a:t>Scholarship</a:t>
            </a:r>
            <a:r>
              <a:rPr lang="en-US" sz="2400" b="0" dirty="0">
                <a:effectLst/>
                <a:ea typeface="Times New Roman" panose="02020603050405020304" pitchFamily="18" charset="0"/>
              </a:rPr>
              <a:t> – approx. 200 hours </a:t>
            </a:r>
            <a:endParaRPr lang="en-US" sz="2400" b="1" dirty="0">
              <a:effectLst/>
              <a:ea typeface="Times New Roman" panose="02020603050405020304" pitchFamily="18" charset="0"/>
            </a:endParaRPr>
          </a:p>
          <a:p>
            <a:pPr marL="742950" marR="0" lvl="1" indent="-285750" algn="l">
              <a:spcBef>
                <a:spcPts val="0"/>
              </a:spcBef>
              <a:spcAft>
                <a:spcPts val="0"/>
              </a:spcAft>
              <a:buFont typeface="+mj-lt"/>
              <a:buAutoNum type="alphaLcPeriod"/>
            </a:pPr>
            <a:r>
              <a:rPr lang="en-US" sz="2400" b="0" dirty="0">
                <a:effectLst/>
                <a:ea typeface="Times New Roman" panose="02020603050405020304" pitchFamily="18" charset="0"/>
              </a:rPr>
              <a:t>M1/2 Summer Scholarly Project</a:t>
            </a:r>
          </a:p>
          <a:p>
            <a:pPr marL="742950" marR="0" lvl="1" indent="-285750" algn="l">
              <a:spcBef>
                <a:spcPts val="0"/>
              </a:spcBef>
              <a:spcAft>
                <a:spcPts val="0"/>
              </a:spcAft>
              <a:buFont typeface="+mj-lt"/>
              <a:buAutoNum type="alphaLcPeriod"/>
            </a:pPr>
            <a:r>
              <a:rPr lang="en-US" sz="2400" dirty="0">
                <a:effectLst/>
                <a:ea typeface="Times New Roman" panose="02020603050405020304" pitchFamily="18" charset="0"/>
              </a:rPr>
              <a:t>Presentation of project at UCCOM Fall Research Symposium or other to include on CV</a:t>
            </a:r>
          </a:p>
          <a:p>
            <a:pPr marL="742950" marR="0" lvl="1" indent="-285750" algn="l">
              <a:spcBef>
                <a:spcPts val="0"/>
              </a:spcBef>
              <a:spcAft>
                <a:spcPts val="0"/>
              </a:spcAft>
              <a:buFont typeface="+mj-lt"/>
              <a:buAutoNum type="alphaLcPeriod"/>
            </a:pPr>
            <a:r>
              <a:rPr lang="en-US" sz="2400" b="0" dirty="0">
                <a:effectLst/>
                <a:ea typeface="Times New Roman" panose="02020603050405020304" pitchFamily="18" charset="0"/>
              </a:rPr>
              <a:t>Research 101 course</a:t>
            </a:r>
            <a:endParaRPr lang="en-US" sz="2400" b="1" dirty="0">
              <a:effectLst/>
              <a:ea typeface="Times New Roman" panose="02020603050405020304" pitchFamily="18" charset="0"/>
            </a:endParaRPr>
          </a:p>
          <a:p>
            <a:pPr marL="342900" marR="0" lvl="0" indent="-342900" algn="l">
              <a:spcBef>
                <a:spcPts val="0"/>
              </a:spcBef>
              <a:spcAft>
                <a:spcPts val="0"/>
              </a:spcAft>
              <a:buFont typeface="+mj-lt"/>
              <a:buAutoNum type="arabicPeriod"/>
            </a:pPr>
            <a:r>
              <a:rPr lang="en-US" sz="2400" b="1" dirty="0">
                <a:effectLst/>
                <a:ea typeface="Times New Roman" panose="02020603050405020304" pitchFamily="18" charset="0"/>
              </a:rPr>
              <a:t>Service / Leadership </a:t>
            </a:r>
            <a:r>
              <a:rPr lang="en-US" sz="2400" b="0" dirty="0">
                <a:effectLst/>
                <a:ea typeface="Times New Roman" panose="02020603050405020304" pitchFamily="18" charset="0"/>
              </a:rPr>
              <a:t>– </a:t>
            </a:r>
            <a:r>
              <a:rPr lang="en-US" sz="2400" dirty="0">
                <a:ea typeface="Times New Roman" panose="02020603050405020304" pitchFamily="18" charset="0"/>
              </a:rPr>
              <a:t>8</a:t>
            </a:r>
            <a:r>
              <a:rPr lang="en-US" sz="2400" b="0" dirty="0">
                <a:effectLst/>
                <a:ea typeface="Times New Roman" panose="02020603050405020304" pitchFamily="18" charset="0"/>
              </a:rPr>
              <a:t> hours</a:t>
            </a:r>
            <a:endParaRPr lang="en-US" sz="2400" b="1" dirty="0">
              <a:effectLst/>
              <a:ea typeface="Times New Roman" panose="02020603050405020304" pitchFamily="18" charset="0"/>
            </a:endParaRPr>
          </a:p>
          <a:p>
            <a:pPr marL="742950" marR="0" lvl="1" indent="-285750" algn="l">
              <a:spcBef>
                <a:spcPts val="0"/>
              </a:spcBef>
              <a:spcAft>
                <a:spcPts val="0"/>
              </a:spcAft>
              <a:buFont typeface="+mj-lt"/>
              <a:buAutoNum type="alphaLcPeriod"/>
            </a:pPr>
            <a:r>
              <a:rPr lang="en-US" sz="2400" b="0" dirty="0">
                <a:effectLst/>
                <a:ea typeface="Times New Roman" panose="02020603050405020304" pitchFamily="18" charset="0"/>
              </a:rPr>
              <a:t>Volunteer</a:t>
            </a:r>
            <a:endParaRPr lang="en-US" sz="2400" b="1" dirty="0">
              <a:effectLst/>
              <a:ea typeface="Times New Roman" panose="02020603050405020304" pitchFamily="18" charset="0"/>
            </a:endParaRPr>
          </a:p>
          <a:p>
            <a:pPr marL="742950" marR="0" lvl="1" indent="-285750" algn="l">
              <a:spcBef>
                <a:spcPts val="0"/>
              </a:spcBef>
              <a:spcAft>
                <a:spcPts val="0"/>
              </a:spcAft>
              <a:buFont typeface="+mj-lt"/>
              <a:buAutoNum type="alphaLcPeriod"/>
            </a:pPr>
            <a:r>
              <a:rPr lang="en-US" sz="2400" b="0" dirty="0">
                <a:effectLst/>
                <a:ea typeface="Times New Roman" panose="02020603050405020304" pitchFamily="18" charset="0"/>
              </a:rPr>
              <a:t>Committee Member</a:t>
            </a:r>
            <a:endParaRPr lang="en-US" sz="2400" b="1" dirty="0">
              <a:effectLst/>
              <a:ea typeface="Times New Roman" panose="02020603050405020304" pitchFamily="18" charset="0"/>
            </a:endParaRPr>
          </a:p>
          <a:p>
            <a:pPr marL="742950" marR="0" lvl="1" indent="-285750" algn="l">
              <a:spcBef>
                <a:spcPts val="0"/>
              </a:spcBef>
              <a:spcAft>
                <a:spcPts val="0"/>
              </a:spcAft>
              <a:buFont typeface="+mj-lt"/>
              <a:buAutoNum type="alphaLcPeriod"/>
            </a:pPr>
            <a:r>
              <a:rPr lang="en-US" sz="2400" b="0" dirty="0">
                <a:effectLst/>
                <a:ea typeface="Times New Roman" panose="02020603050405020304" pitchFamily="18" charset="0"/>
              </a:rPr>
              <a:t>Leadership roles</a:t>
            </a:r>
            <a:endParaRPr lang="en-US" sz="2400" b="1" dirty="0">
              <a:effectLst/>
              <a:ea typeface="Times New Roman" panose="02020603050405020304" pitchFamily="18" charset="0"/>
            </a:endParaRPr>
          </a:p>
          <a:p>
            <a:pPr marL="342900" marR="0" lvl="0" indent="-342900" algn="l">
              <a:spcBef>
                <a:spcPts val="0"/>
              </a:spcBef>
              <a:spcAft>
                <a:spcPts val="0"/>
              </a:spcAft>
              <a:buFont typeface="+mj-lt"/>
              <a:buAutoNum type="arabicPeriod"/>
            </a:pPr>
            <a:r>
              <a:rPr lang="en-US" sz="2400" b="1" dirty="0">
                <a:effectLst/>
                <a:ea typeface="Times New Roman" panose="02020603050405020304" pitchFamily="18" charset="0"/>
              </a:rPr>
              <a:t>Mentorship</a:t>
            </a:r>
          </a:p>
          <a:p>
            <a:pPr marL="0" indent="0">
              <a:buNone/>
            </a:pPr>
            <a:endParaRPr lang="en-US" dirty="0"/>
          </a:p>
        </p:txBody>
      </p:sp>
    </p:spTree>
    <p:extLst>
      <p:ext uri="{BB962C8B-B14F-4D97-AF65-F5344CB8AC3E}">
        <p14:creationId xmlns:p14="http://schemas.microsoft.com/office/powerpoint/2010/main" val="2112489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53" y="274638"/>
            <a:ext cx="8681987" cy="1143000"/>
          </a:xfrm>
        </p:spPr>
        <p:txBody>
          <a:bodyPr>
            <a:normAutofit fontScale="90000"/>
          </a:bodyPr>
          <a:lstStyle/>
          <a:p>
            <a:r>
              <a:rPr lang="en-US" dirty="0"/>
              <a:t>M1/Phase 1 Minimum Requirements</a:t>
            </a:r>
          </a:p>
        </p:txBody>
      </p:sp>
      <p:sp>
        <p:nvSpPr>
          <p:cNvPr id="3" name="Content Placeholder 2"/>
          <p:cNvSpPr>
            <a:spLocks noGrp="1"/>
          </p:cNvSpPr>
          <p:nvPr>
            <p:ph idx="1"/>
          </p:nvPr>
        </p:nvSpPr>
        <p:spPr/>
        <p:txBody>
          <a:bodyPr>
            <a:normAutofit fontScale="85000" lnSpcReduction="10000"/>
          </a:bodyPr>
          <a:lstStyle/>
          <a:p>
            <a:pPr marL="742950" marR="0" lvl="1" indent="-285750" algn="l">
              <a:spcBef>
                <a:spcPts val="0"/>
              </a:spcBef>
              <a:spcAft>
                <a:spcPts val="0"/>
              </a:spcAft>
              <a:buFont typeface="Courier New" panose="02070309020205020404" pitchFamily="49" charset="0"/>
              <a:buChar char="o"/>
            </a:pPr>
            <a:r>
              <a:rPr lang="en-US" sz="3200" dirty="0">
                <a:ea typeface="Times New Roman" panose="02020603050405020304" pitchFamily="18" charset="0"/>
              </a:rPr>
              <a:t>Strive to p</a:t>
            </a:r>
            <a:r>
              <a:rPr lang="en-US" sz="3200" b="0" dirty="0">
                <a:effectLst/>
                <a:ea typeface="Times New Roman" panose="02020603050405020304" pitchFamily="18" charset="0"/>
              </a:rPr>
              <a:t>articipate in two “activities” per month averaged over a six month time period – any combination of above didactic, clinical, shadowing/experiential, service/leadership </a:t>
            </a:r>
          </a:p>
          <a:p>
            <a:pPr marL="457200" marR="0" lvl="1" indent="0" algn="l">
              <a:spcBef>
                <a:spcPts val="0"/>
              </a:spcBef>
              <a:spcAft>
                <a:spcPts val="0"/>
              </a:spcAft>
              <a:buNone/>
            </a:pPr>
            <a:endParaRPr lang="en-US" sz="3200" b="1" dirty="0">
              <a:effectLst/>
              <a:ea typeface="Times New Roman" panose="02020603050405020304" pitchFamily="18" charset="0"/>
            </a:endParaRPr>
          </a:p>
          <a:p>
            <a:pPr marL="742950" marR="0" lvl="1" indent="-285750" algn="l">
              <a:spcBef>
                <a:spcPts val="0"/>
              </a:spcBef>
              <a:spcAft>
                <a:spcPts val="0"/>
              </a:spcAft>
              <a:buFont typeface="Courier New" panose="02070309020205020404" pitchFamily="49" charset="0"/>
              <a:buChar char="o"/>
            </a:pPr>
            <a:r>
              <a:rPr lang="en-US" sz="3200" dirty="0">
                <a:ea typeface="Times New Roman" panose="02020603050405020304" pitchFamily="18" charset="0"/>
              </a:rPr>
              <a:t>M</a:t>
            </a:r>
            <a:r>
              <a:rPr lang="en-US" sz="3200" b="0" dirty="0">
                <a:effectLst/>
                <a:ea typeface="Times New Roman" panose="02020603050405020304" pitchFamily="18" charset="0"/>
              </a:rPr>
              <a:t>eet a minimum of one time over the course of year one with mentor</a:t>
            </a:r>
          </a:p>
          <a:p>
            <a:pPr marL="457200" marR="0" lvl="1" indent="0" algn="l">
              <a:spcBef>
                <a:spcPts val="0"/>
              </a:spcBef>
              <a:spcAft>
                <a:spcPts val="0"/>
              </a:spcAft>
              <a:buNone/>
            </a:pPr>
            <a:endParaRPr lang="en-US" sz="3200" b="1" dirty="0">
              <a:effectLst/>
              <a:ea typeface="Times New Roman" panose="02020603050405020304" pitchFamily="18" charset="0"/>
            </a:endParaRPr>
          </a:p>
          <a:p>
            <a:pPr marL="742950" marR="0" lvl="1" indent="-285750" algn="l">
              <a:spcBef>
                <a:spcPts val="0"/>
              </a:spcBef>
              <a:spcAft>
                <a:spcPts val="0"/>
              </a:spcAft>
              <a:buFont typeface="Courier New" panose="02070309020205020404" pitchFamily="49" charset="0"/>
              <a:buChar char="o"/>
            </a:pPr>
            <a:r>
              <a:rPr lang="en-US" sz="3200" dirty="0">
                <a:ea typeface="Times New Roman" panose="02020603050405020304" pitchFamily="18" charset="0"/>
              </a:rPr>
              <a:t>C</a:t>
            </a:r>
            <a:r>
              <a:rPr lang="en-US" sz="3200" b="0" dirty="0">
                <a:effectLst/>
                <a:ea typeface="Times New Roman" panose="02020603050405020304" pitchFamily="18" charset="0"/>
              </a:rPr>
              <a:t>omplete the online course Research 101 prior to starting the summer research project</a:t>
            </a:r>
            <a:endParaRPr lang="en-US" sz="3200" b="1" dirty="0">
              <a:effectLst/>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673687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04" y="274638"/>
            <a:ext cx="8758990" cy="1143000"/>
          </a:xfrm>
        </p:spPr>
        <p:txBody>
          <a:bodyPr>
            <a:normAutofit/>
          </a:bodyPr>
          <a:lstStyle/>
          <a:p>
            <a:r>
              <a:rPr lang="en-US" sz="3600" dirty="0"/>
              <a:t>Summer Research between M1 and M2</a:t>
            </a:r>
          </a:p>
        </p:txBody>
      </p:sp>
      <p:sp>
        <p:nvSpPr>
          <p:cNvPr id="3" name="Content Placeholder 2"/>
          <p:cNvSpPr>
            <a:spLocks noGrp="1"/>
          </p:cNvSpPr>
          <p:nvPr>
            <p:ph idx="1"/>
          </p:nvPr>
        </p:nvSpPr>
        <p:spPr>
          <a:xfrm>
            <a:off x="154004" y="1222625"/>
            <a:ext cx="8758990" cy="5360737"/>
          </a:xfrm>
        </p:spPr>
        <p:txBody>
          <a:bodyPr>
            <a:normAutofit fontScale="92500"/>
          </a:bodyPr>
          <a:lstStyle/>
          <a:p>
            <a:pPr marL="742950" marR="0" lvl="1" indent="-285750" algn="l">
              <a:spcBef>
                <a:spcPts val="0"/>
              </a:spcBef>
              <a:spcAft>
                <a:spcPts val="0"/>
              </a:spcAft>
              <a:buFont typeface="Courier New" panose="02070309020205020404" pitchFamily="49" charset="0"/>
              <a:buChar char="o"/>
            </a:pPr>
            <a:r>
              <a:rPr lang="en-US" sz="3300" b="0" dirty="0">
                <a:effectLst/>
                <a:ea typeface="Times New Roman" panose="02020603050405020304" pitchFamily="18" charset="0"/>
              </a:rPr>
              <a:t>Research opportunity during the summer between M1 and M2</a:t>
            </a:r>
            <a:endParaRPr lang="en-US" sz="3300" b="1" dirty="0">
              <a:effectLst/>
              <a:ea typeface="Times New Roman" panose="02020603050405020304" pitchFamily="18" charset="0"/>
            </a:endParaRPr>
          </a:p>
          <a:p>
            <a:pPr marL="742950" marR="0" lvl="1" indent="-285750" algn="l">
              <a:spcBef>
                <a:spcPts val="0"/>
              </a:spcBef>
              <a:spcAft>
                <a:spcPts val="0"/>
              </a:spcAft>
              <a:buFont typeface="Courier New" panose="02070309020205020404" pitchFamily="49" charset="0"/>
              <a:buChar char="o"/>
            </a:pPr>
            <a:r>
              <a:rPr lang="en-US" sz="3300" b="0" dirty="0">
                <a:effectLst/>
                <a:ea typeface="Times New Roman" panose="02020603050405020304" pitchFamily="18" charset="0"/>
              </a:rPr>
              <a:t>Minimum of 200 student work hours for research project</a:t>
            </a:r>
            <a:endParaRPr lang="en-US" sz="3300" b="1" dirty="0">
              <a:effectLst/>
              <a:ea typeface="Times New Roman" panose="02020603050405020304" pitchFamily="18" charset="0"/>
            </a:endParaRPr>
          </a:p>
          <a:p>
            <a:pPr marL="742950" marR="0" lvl="1" indent="-285750" algn="l">
              <a:spcBef>
                <a:spcPts val="0"/>
              </a:spcBef>
              <a:spcAft>
                <a:spcPts val="0"/>
              </a:spcAft>
              <a:buFont typeface="Courier New" panose="02070309020205020404" pitchFamily="49" charset="0"/>
              <a:buChar char="o"/>
            </a:pPr>
            <a:r>
              <a:rPr lang="en-US" sz="3300" b="0" dirty="0">
                <a:effectLst/>
                <a:ea typeface="Times New Roman" panose="02020603050405020304" pitchFamily="18" charset="0"/>
              </a:rPr>
              <a:t>Culminate in a final project and at minimum be entered in the M2 Fall November Research and Service Symposium </a:t>
            </a:r>
            <a:r>
              <a:rPr lang="en-US" sz="3300" dirty="0">
                <a:ea typeface="Times New Roman" panose="02020603050405020304" pitchFamily="18" charset="0"/>
              </a:rPr>
              <a:t>or other means for presenting/publishing for CV</a:t>
            </a:r>
            <a:endParaRPr lang="en-US" sz="3300" b="1" dirty="0">
              <a:effectLst/>
              <a:ea typeface="Times New Roman" panose="02020603050405020304" pitchFamily="18" charset="0"/>
            </a:endParaRPr>
          </a:p>
          <a:p>
            <a:pPr marL="742950" marR="0" lvl="1" indent="-285750" algn="l">
              <a:spcBef>
                <a:spcPts val="0"/>
              </a:spcBef>
              <a:spcAft>
                <a:spcPts val="0"/>
              </a:spcAft>
              <a:buFont typeface="Courier New" panose="02070309020205020404" pitchFamily="49" charset="0"/>
              <a:buChar char="o"/>
            </a:pPr>
            <a:r>
              <a:rPr lang="en-US" sz="3300" b="0" dirty="0">
                <a:effectLst/>
                <a:ea typeface="Times New Roman" panose="02020603050405020304" pitchFamily="18" charset="0"/>
              </a:rPr>
              <a:t>Students should strive to present at local, regional, or national conferences.</a:t>
            </a:r>
            <a:endParaRPr lang="en-US" sz="3300" b="1" dirty="0">
              <a:effectLst/>
              <a:ea typeface="Times New Roman" panose="02020603050405020304" pitchFamily="18" charset="0"/>
            </a:endParaRPr>
          </a:p>
          <a:p>
            <a:pPr marL="742950" marR="0" lvl="1" indent="-285750" algn="l">
              <a:spcBef>
                <a:spcPts val="0"/>
              </a:spcBef>
              <a:spcAft>
                <a:spcPts val="0"/>
              </a:spcAft>
              <a:buFont typeface="Courier New" panose="02070309020205020404" pitchFamily="49" charset="0"/>
              <a:buChar char="o"/>
            </a:pPr>
            <a:r>
              <a:rPr lang="en-US" sz="3300" b="0" dirty="0">
                <a:effectLst/>
                <a:ea typeface="Times New Roman" panose="02020603050405020304" pitchFamily="18" charset="0"/>
              </a:rPr>
              <a:t>Students should strive to publish. </a:t>
            </a:r>
            <a:endParaRPr lang="en-US" sz="3300" b="1" dirty="0">
              <a:effectLst/>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609551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29" y="274638"/>
            <a:ext cx="8516471" cy="1143000"/>
          </a:xfrm>
        </p:spPr>
        <p:txBody>
          <a:bodyPr>
            <a:normAutofit fontScale="90000"/>
          </a:bodyPr>
          <a:lstStyle/>
          <a:p>
            <a:r>
              <a:rPr lang="en-US" dirty="0"/>
              <a:t>M2/Phase 2 Minimum Requirements</a:t>
            </a:r>
          </a:p>
        </p:txBody>
      </p:sp>
      <p:sp>
        <p:nvSpPr>
          <p:cNvPr id="3" name="Content Placeholder 2"/>
          <p:cNvSpPr>
            <a:spLocks noGrp="1"/>
          </p:cNvSpPr>
          <p:nvPr>
            <p:ph idx="1"/>
          </p:nvPr>
        </p:nvSpPr>
        <p:spPr/>
        <p:txBody>
          <a:bodyPr>
            <a:normAutofit/>
          </a:bodyPr>
          <a:lstStyle/>
          <a:p>
            <a:pPr marL="742950" marR="0" lvl="1" indent="-285750" algn="l">
              <a:spcBef>
                <a:spcPts val="0"/>
              </a:spcBef>
              <a:spcAft>
                <a:spcPts val="0"/>
              </a:spcAft>
              <a:buFont typeface="Courier New" panose="02070309020205020404" pitchFamily="49" charset="0"/>
              <a:buChar char="o"/>
            </a:pPr>
            <a:r>
              <a:rPr lang="en-US" sz="3200" b="0" dirty="0">
                <a:effectLst/>
                <a:ea typeface="Times New Roman" panose="02020603050405020304" pitchFamily="18" charset="0"/>
              </a:rPr>
              <a:t>Strive to participate in two “activities” per month averaged over a six month time period – any combination of above didactic, clinical, shadowing, service/leadership. </a:t>
            </a:r>
          </a:p>
          <a:p>
            <a:pPr marL="457200" marR="0" lvl="1" indent="0" algn="l">
              <a:spcBef>
                <a:spcPts val="0"/>
              </a:spcBef>
              <a:spcAft>
                <a:spcPts val="0"/>
              </a:spcAft>
              <a:buNone/>
            </a:pPr>
            <a:endParaRPr lang="en-US" sz="3200" b="1" dirty="0">
              <a:effectLst/>
              <a:ea typeface="Times New Roman" panose="02020603050405020304" pitchFamily="18" charset="0"/>
            </a:endParaRPr>
          </a:p>
          <a:p>
            <a:pPr marL="742950" marR="0" lvl="1" indent="-285750" algn="l">
              <a:spcBef>
                <a:spcPts val="0"/>
              </a:spcBef>
              <a:spcAft>
                <a:spcPts val="0"/>
              </a:spcAft>
              <a:buFont typeface="Courier New" panose="02070309020205020404" pitchFamily="49" charset="0"/>
              <a:buChar char="o"/>
            </a:pPr>
            <a:r>
              <a:rPr lang="en-US" sz="3200" dirty="0">
                <a:ea typeface="Times New Roman" panose="02020603050405020304" pitchFamily="18" charset="0"/>
              </a:rPr>
              <a:t>M</a:t>
            </a:r>
            <a:r>
              <a:rPr lang="en-US" sz="3200" b="0" dirty="0">
                <a:effectLst/>
                <a:ea typeface="Times New Roman" panose="02020603050405020304" pitchFamily="18" charset="0"/>
              </a:rPr>
              <a:t>eet a minimum of one time over the course of year one with their mentor</a:t>
            </a:r>
          </a:p>
          <a:p>
            <a:pPr marL="0" indent="0">
              <a:buNone/>
            </a:pPr>
            <a:endParaRPr lang="en-US" dirty="0"/>
          </a:p>
        </p:txBody>
      </p:sp>
    </p:spTree>
    <p:extLst>
      <p:ext uri="{BB962C8B-B14F-4D97-AF65-F5344CB8AC3E}">
        <p14:creationId xmlns:p14="http://schemas.microsoft.com/office/powerpoint/2010/main" val="3390508966"/>
      </p:ext>
    </p:extLst>
  </p:cSld>
  <p:clrMapOvr>
    <a:masterClrMapping/>
  </p:clrMapOvr>
</p:sld>
</file>

<file path=ppt/theme/theme1.xml><?xml version="1.0" encoding="utf-8"?>
<a:theme xmlns:a="http://schemas.openxmlformats.org/drawingml/2006/main" name="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D625EF7150994BAEE6F47CC5DFA79D" ma:contentTypeVersion="18" ma:contentTypeDescription="Create a new document." ma:contentTypeScope="" ma:versionID="1d282e2f1e8cfb4137e2219d26425b67">
  <xsd:schema xmlns:xsd="http://www.w3.org/2001/XMLSchema" xmlns:xs="http://www.w3.org/2001/XMLSchema" xmlns:p="http://schemas.microsoft.com/office/2006/metadata/properties" xmlns:ns3="cb517ac6-0cf8-476c-ace5-57b12399f792" xmlns:ns4="204e6ed7-acca-4ba0-b817-eccb36e9cfea" targetNamespace="http://schemas.microsoft.com/office/2006/metadata/properties" ma:root="true" ma:fieldsID="17ec269fd58b08538ab79f693f1b4d3a" ns3:_="" ns4:_="">
    <xsd:import namespace="cb517ac6-0cf8-476c-ace5-57b12399f792"/>
    <xsd:import namespace="204e6ed7-acca-4ba0-b817-eccb36e9cfe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517ac6-0cf8-476c-ace5-57b12399f7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igrationWizId" ma:index="13" nillable="true" ma:displayName="MigrationWizId" ma:internalName="MigrationWizId">
      <xsd:simpleType>
        <xsd:restriction base="dms:Text"/>
      </xsd:simpleType>
    </xsd:element>
    <xsd:element name="MigrationWizIdPermissions" ma:index="14" nillable="true" ma:displayName="MigrationWizIdPermissions" ma:internalName="MigrationWizIdPermissions">
      <xsd:simpleType>
        <xsd:restriction base="dms:Text"/>
      </xsd:simpleType>
    </xsd:element>
    <xsd:element name="MigrationWizIdPermissionLevels" ma:index="15" nillable="true" ma:displayName="MigrationWizIdPermissionLevels" ma:internalName="MigrationWizIdPermissionLevels">
      <xsd:simpleType>
        <xsd:restriction base="dms:Text"/>
      </xsd:simpleType>
    </xsd:element>
    <xsd:element name="MigrationWizIdDocumentLibraryPermissions" ma:index="16" nillable="true" ma:displayName="MigrationWizIdDocumentLibraryPermissions" ma:internalName="MigrationWizIdDocumentLibraryPermissions">
      <xsd:simpleType>
        <xsd:restriction base="dms:Text"/>
      </xsd:simpleType>
    </xsd:element>
    <xsd:element name="MigrationWizIdSecurityGroups" ma:index="17" nillable="true" ma:displayName="MigrationWizIdSecurityGroups" ma:internalName="MigrationWizIdSecurityGroups">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DateTaken" ma:index="24" nillable="true" ma:displayName="MediaServiceDateTaken" ma:hidden="true" ma:internalName="MediaServiceDateTaken"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4e6ed7-acca-4ba0-b817-eccb36e9cfe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 xmlns="cb517ac6-0cf8-476c-ace5-57b12399f792" xsi:nil="true"/>
    <MigrationWizIdPermissions xmlns="cb517ac6-0cf8-476c-ace5-57b12399f792" xsi:nil="true"/>
    <MigrationWizIdPermissionLevels xmlns="cb517ac6-0cf8-476c-ace5-57b12399f792" xsi:nil="true"/>
    <MigrationWizIdDocumentLibraryPermissions xmlns="cb517ac6-0cf8-476c-ace5-57b12399f792" xsi:nil="true"/>
    <MigrationWizIdSecurityGroups xmlns="cb517ac6-0cf8-476c-ace5-57b12399f792" xsi:nil="true"/>
  </documentManagement>
</p:properties>
</file>

<file path=customXml/itemProps1.xml><?xml version="1.0" encoding="utf-8"?>
<ds:datastoreItem xmlns:ds="http://schemas.openxmlformats.org/officeDocument/2006/customXml" ds:itemID="{A4EAC60B-3E8F-4A5D-B3A6-4798605863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517ac6-0cf8-476c-ace5-57b12399f792"/>
    <ds:schemaRef ds:uri="204e6ed7-acca-4ba0-b817-eccb36e9cf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B2A99E-65F0-46CD-9EAD-93F26C1582FF}">
  <ds:schemaRefs>
    <ds:schemaRef ds:uri="http://schemas.microsoft.com/sharepoint/v3/contenttype/forms"/>
  </ds:schemaRefs>
</ds:datastoreItem>
</file>

<file path=customXml/itemProps3.xml><?xml version="1.0" encoding="utf-8"?>
<ds:datastoreItem xmlns:ds="http://schemas.openxmlformats.org/officeDocument/2006/customXml" ds:itemID="{B0CDB893-8B4F-4932-B80A-1C01FAEA32D2}">
  <ds:schemaRefs>
    <ds:schemaRef ds:uri="http://www.w3.org/XML/1998/namespace"/>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204e6ed7-acca-4ba0-b817-eccb36e9cfea"/>
    <ds:schemaRef ds:uri="cb517ac6-0cf8-476c-ace5-57b12399f792"/>
    <ds:schemaRef ds:uri="http://purl.org/dc/terms/"/>
  </ds:schemaRefs>
</ds:datastoreItem>
</file>

<file path=docProps/app.xml><?xml version="1.0" encoding="utf-8"?>
<Properties xmlns="http://schemas.openxmlformats.org/officeDocument/2006/extended-properties" xmlns:vt="http://schemas.openxmlformats.org/officeDocument/2006/docPropsVTypes">
  <Template>Rule_4_3_Teal.potx</Template>
  <TotalTime>10498</TotalTime>
  <Words>1168</Words>
  <Application>Microsoft Office PowerPoint</Application>
  <PresentationFormat>On-screen Show (4:3)</PresentationFormat>
  <Paragraphs>178</Paragraphs>
  <Slides>29</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29</vt:i4>
      </vt:variant>
    </vt:vector>
  </HeadingPairs>
  <TitlesOfParts>
    <vt:vector size="38" baseType="lpstr">
      <vt:lpstr>Aptos</vt:lpstr>
      <vt:lpstr>Arial</vt:lpstr>
      <vt:lpstr>Calibri</vt:lpstr>
      <vt:lpstr>Courier New</vt:lpstr>
      <vt:lpstr>Times New Roman</vt:lpstr>
      <vt:lpstr>Custom Design</vt:lpstr>
      <vt:lpstr>1_Custom Design</vt:lpstr>
      <vt:lpstr>2_Custom Design</vt:lpstr>
      <vt:lpstr>3_Custom Design</vt:lpstr>
      <vt:lpstr>Medical Student Scholars Program (MSSP)</vt:lpstr>
      <vt:lpstr>Medical Student Scholars Program (MSSP) </vt:lpstr>
      <vt:lpstr>2024 Match Data by MSSP</vt:lpstr>
      <vt:lpstr>MSSP Outcomes</vt:lpstr>
      <vt:lpstr>MSSP Tracks </vt:lpstr>
      <vt:lpstr>Min MSSP Requirements over 4 yrs  </vt:lpstr>
      <vt:lpstr>M1/Phase 1 Minimum Requirements</vt:lpstr>
      <vt:lpstr>Summer Research between M1 and M2</vt:lpstr>
      <vt:lpstr>M2/Phase 2 Minimum Requirements</vt:lpstr>
      <vt:lpstr>M3/Phase 2 Requirements</vt:lpstr>
      <vt:lpstr>M4/Phase 3 Requirements</vt:lpstr>
      <vt:lpstr>MSTP Students</vt:lpstr>
      <vt:lpstr>MSSP Honors Notations</vt:lpstr>
      <vt:lpstr>Financial Support</vt:lpstr>
      <vt:lpstr>Academic Expectations</vt:lpstr>
      <vt:lpstr>Enrollment</vt:lpstr>
      <vt:lpstr>MSSP Class of 2027</vt:lpstr>
      <vt:lpstr>Chat with current M4 students enrolled in MSSP</vt:lpstr>
      <vt:lpstr>Selection Process</vt:lpstr>
      <vt:lpstr>Application</vt:lpstr>
      <vt:lpstr>Click on extracurricular tab </vt:lpstr>
      <vt:lpstr>PowerPoint Presentation</vt:lpstr>
      <vt:lpstr>If click  </vt:lpstr>
      <vt:lpstr>Click on MSSP Application/Tracking </vt:lpstr>
      <vt:lpstr>Click on Apply Now and all contact information is automatically uploaded </vt:lpstr>
      <vt:lpstr>Application Instructions</vt:lpstr>
      <vt:lpstr>Application </vt:lpstr>
      <vt:lpstr>Application</vt:lpstr>
      <vt:lpstr>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Diederichs, Anna</dc:creator>
  <cp:lastModifiedBy>Burg, Gina (burggm)</cp:lastModifiedBy>
  <cp:revision>80</cp:revision>
  <dcterms:created xsi:type="dcterms:W3CDTF">2016-06-28T16:48:42Z</dcterms:created>
  <dcterms:modified xsi:type="dcterms:W3CDTF">2024-06-26T20:49:09Z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0x010100D9D625EF7150994BAEE6F47CC5DFA79D</vt:lpwstr>
  </property>
</Properties>
</file>