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4"/>
    <p:sldMasterId id="2147483678" r:id="rId5"/>
    <p:sldMasterId id="2147483683" r:id="rId6"/>
    <p:sldMasterId id="2147483688" r:id="rId7"/>
  </p:sldMasterIdLst>
  <p:sldIdLst>
    <p:sldId id="256" r:id="rId8"/>
    <p:sldId id="291" r:id="rId9"/>
    <p:sldId id="292" r:id="rId10"/>
    <p:sldId id="293" r:id="rId11"/>
    <p:sldId id="294" r:id="rId12"/>
    <p:sldId id="295" r:id="rId13"/>
    <p:sldId id="296" r:id="rId14"/>
    <p:sldId id="259" r:id="rId15"/>
    <p:sldId id="261" r:id="rId16"/>
    <p:sldId id="258" r:id="rId17"/>
    <p:sldId id="287" r:id="rId18"/>
    <p:sldId id="279" r:id="rId19"/>
    <p:sldId id="263" r:id="rId20"/>
    <p:sldId id="265" r:id="rId21"/>
    <p:sldId id="264" r:id="rId22"/>
    <p:sldId id="267" r:id="rId23"/>
    <p:sldId id="268" r:id="rId24"/>
    <p:sldId id="286" r:id="rId25"/>
    <p:sldId id="290" r:id="rId26"/>
    <p:sldId id="270" r:id="rId27"/>
    <p:sldId id="266" r:id="rId28"/>
    <p:sldId id="280" r:id="rId29"/>
    <p:sldId id="257" r:id="rId30"/>
    <p:sldId id="289" r:id="rId31"/>
    <p:sldId id="288" r:id="rId32"/>
    <p:sldId id="273" r:id="rId33"/>
    <p:sldId id="274" r:id="rId34"/>
    <p:sldId id="281" r:id="rId35"/>
    <p:sldId id="285" r:id="rId36"/>
    <p:sldId id="284" r:id="rId37"/>
    <p:sldId id="282" r:id="rId38"/>
    <p:sldId id="283" r:id="rId39"/>
    <p:sldId id="277" r:id="rId40"/>
    <p:sldId id="275" r:id="rId41"/>
    <p:sldId id="276" r:id="rId42"/>
    <p:sldId id="297" r:id="rId43"/>
    <p:sldId id="278"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FC4101-7099-4E9F-971D-49998424D88A}" v="2" dt="2026-07-14T20:44:37.1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377" autoAdjust="0"/>
    <p:restoredTop sz="94709"/>
  </p:normalViewPr>
  <p:slideViewPr>
    <p:cSldViewPr snapToGrid="0" snapToObjects="1">
      <p:cViewPr varScale="1">
        <p:scale>
          <a:sx n="76" d="100"/>
          <a:sy n="76" d="100"/>
        </p:scale>
        <p:origin x="1086"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microsoft.com/office/2016/11/relationships/changesInfo" Target="changesInfos/changesInfo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tableStyles" Target="tableStyle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viewProps" Target="viewProps.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iot, Amy" userId="6b23c303-c65d-40b7-9a62-b5bf7d0557e4" providerId="ADAL" clId="{D5DF17ED-635B-4F8D-9D19-22B576E454A8}"/>
    <pc:docChg chg="custSel modSld">
      <pc:chgData name="Guiot, Amy" userId="6b23c303-c65d-40b7-9a62-b5bf7d0557e4" providerId="ADAL" clId="{D5DF17ED-635B-4F8D-9D19-22B576E454A8}" dt="2026-07-14T20:45:32.468" v="140" actId="207"/>
      <pc:docMkLst>
        <pc:docMk/>
      </pc:docMkLst>
      <pc:sldChg chg="modSp mod">
        <pc:chgData name="Guiot, Amy" userId="6b23c303-c65d-40b7-9a62-b5bf7d0557e4" providerId="ADAL" clId="{D5DF17ED-635B-4F8D-9D19-22B576E454A8}" dt="2026-07-14T20:33:18.091" v="74" actId="20577"/>
        <pc:sldMkLst>
          <pc:docMk/>
          <pc:sldMk cId="4202960395" sldId="258"/>
        </pc:sldMkLst>
        <pc:spChg chg="mod">
          <ac:chgData name="Guiot, Amy" userId="6b23c303-c65d-40b7-9a62-b5bf7d0557e4" providerId="ADAL" clId="{D5DF17ED-635B-4F8D-9D19-22B576E454A8}" dt="2026-07-14T20:33:18.091" v="74" actId="20577"/>
          <ac:spMkLst>
            <pc:docMk/>
            <pc:sldMk cId="4202960395" sldId="258"/>
            <ac:spMk id="3" creationId="{00000000-0000-0000-0000-000000000000}"/>
          </ac:spMkLst>
        </pc:spChg>
      </pc:sldChg>
      <pc:sldChg chg="addSp delSp modSp mod">
        <pc:chgData name="Guiot, Amy" userId="6b23c303-c65d-40b7-9a62-b5bf7d0557e4" providerId="ADAL" clId="{D5DF17ED-635B-4F8D-9D19-22B576E454A8}" dt="2026-07-14T20:37:13.919" v="134" actId="20577"/>
        <pc:sldMkLst>
          <pc:docMk/>
          <pc:sldMk cId="890701106" sldId="289"/>
        </pc:sldMkLst>
        <pc:spChg chg="add mod">
          <ac:chgData name="Guiot, Amy" userId="6b23c303-c65d-40b7-9a62-b5bf7d0557e4" providerId="ADAL" clId="{D5DF17ED-635B-4F8D-9D19-22B576E454A8}" dt="2026-07-14T20:37:13.919" v="134" actId="20577"/>
          <ac:spMkLst>
            <pc:docMk/>
            <pc:sldMk cId="890701106" sldId="289"/>
            <ac:spMk id="8" creationId="{D2A54A0A-4997-4D40-3D0F-8F4C40ECE540}"/>
          </ac:spMkLst>
        </pc:spChg>
        <pc:picChg chg="add mod">
          <ac:chgData name="Guiot, Amy" userId="6b23c303-c65d-40b7-9a62-b5bf7d0557e4" providerId="ADAL" clId="{D5DF17ED-635B-4F8D-9D19-22B576E454A8}" dt="2026-07-14T20:37:07.481" v="114" actId="14100"/>
          <ac:picMkLst>
            <pc:docMk/>
            <pc:sldMk cId="890701106" sldId="289"/>
            <ac:picMk id="3" creationId="{2E788433-E878-AD55-C455-5A430D006188}"/>
          </ac:picMkLst>
        </pc:picChg>
        <pc:picChg chg="del">
          <ac:chgData name="Guiot, Amy" userId="6b23c303-c65d-40b7-9a62-b5bf7d0557e4" providerId="ADAL" clId="{D5DF17ED-635B-4F8D-9D19-22B576E454A8}" dt="2026-07-14T20:32:13.801" v="26" actId="478"/>
          <ac:picMkLst>
            <pc:docMk/>
            <pc:sldMk cId="890701106" sldId="289"/>
            <ac:picMk id="6" creationId="{2A73F3A1-6859-C8A6-B007-C262BB4D331C}"/>
          </ac:picMkLst>
        </pc:picChg>
      </pc:sldChg>
      <pc:sldChg chg="modSp mod">
        <pc:chgData name="Guiot, Amy" userId="6b23c303-c65d-40b7-9a62-b5bf7d0557e4" providerId="ADAL" clId="{D5DF17ED-635B-4F8D-9D19-22B576E454A8}" dt="2026-07-14T20:31:24.669" v="25" actId="20577"/>
        <pc:sldMkLst>
          <pc:docMk/>
          <pc:sldMk cId="4021045786" sldId="290"/>
        </pc:sldMkLst>
        <pc:spChg chg="mod">
          <ac:chgData name="Guiot, Amy" userId="6b23c303-c65d-40b7-9a62-b5bf7d0557e4" providerId="ADAL" clId="{D5DF17ED-635B-4F8D-9D19-22B576E454A8}" dt="2026-07-14T20:31:24.669" v="25" actId="20577"/>
          <ac:spMkLst>
            <pc:docMk/>
            <pc:sldMk cId="4021045786" sldId="290"/>
            <ac:spMk id="3" creationId="{8313DE7B-B254-0CEA-AFDB-2508525A1F95}"/>
          </ac:spMkLst>
        </pc:spChg>
      </pc:sldChg>
      <pc:sldChg chg="modSp mod">
        <pc:chgData name="Guiot, Amy" userId="6b23c303-c65d-40b7-9a62-b5bf7d0557e4" providerId="ADAL" clId="{D5DF17ED-635B-4F8D-9D19-22B576E454A8}" dt="2026-07-14T20:31:00.423" v="4" actId="20577"/>
        <pc:sldMkLst>
          <pc:docMk/>
          <pc:sldMk cId="1674140843" sldId="294"/>
        </pc:sldMkLst>
        <pc:spChg chg="mod">
          <ac:chgData name="Guiot, Amy" userId="6b23c303-c65d-40b7-9a62-b5bf7d0557e4" providerId="ADAL" clId="{D5DF17ED-635B-4F8D-9D19-22B576E454A8}" dt="2026-07-14T20:31:00.423" v="4" actId="20577"/>
          <ac:spMkLst>
            <pc:docMk/>
            <pc:sldMk cId="1674140843" sldId="294"/>
            <ac:spMk id="3" creationId="{E7FACCBC-86E6-C35A-0891-57A7A42F12E3}"/>
          </ac:spMkLst>
        </pc:spChg>
      </pc:sldChg>
      <pc:sldChg chg="modSp mod">
        <pc:chgData name="Guiot, Amy" userId="6b23c303-c65d-40b7-9a62-b5bf7d0557e4" providerId="ADAL" clId="{D5DF17ED-635B-4F8D-9D19-22B576E454A8}" dt="2026-07-14T20:45:32.468" v="140" actId="207"/>
        <pc:sldMkLst>
          <pc:docMk/>
          <pc:sldMk cId="55326275" sldId="297"/>
        </pc:sldMkLst>
        <pc:spChg chg="mod">
          <ac:chgData name="Guiot, Amy" userId="6b23c303-c65d-40b7-9a62-b5bf7d0557e4" providerId="ADAL" clId="{D5DF17ED-635B-4F8D-9D19-22B576E454A8}" dt="2026-07-14T20:45:32.468" v="140" actId="207"/>
          <ac:spMkLst>
            <pc:docMk/>
            <pc:sldMk cId="55326275" sldId="297"/>
            <ac:spMk id="3" creationId="{4643FCF2-5FD6-26EF-F06A-469E320A7E33}"/>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AE15565-90B7-4B48-82A9-E3239121F5E1}" type="datetimeFigureOut">
              <a:rPr lang="en-US" smtClean="0"/>
              <a:t>2026-08-03</a:t>
            </a:fld>
            <a:endParaRPr lang="en-US"/>
          </a:p>
        </p:txBody>
      </p:sp>
      <p:sp>
        <p:nvSpPr>
          <p:cNvPr id="5" name="Footer Placeholder 4"/>
          <p:cNvSpPr>
            <a:spLocks noGrp="1"/>
          </p:cNvSpPr>
          <p:nvPr>
            <p:ph type="ftr" sz="quarter" idx="11"/>
          </p:nvPr>
        </p:nvSpPr>
        <p:spPr/>
        <p:txBody>
          <a:bodyPr/>
          <a:lstStyle/>
          <a:p>
            <a:endParaRPr lang="en-US"/>
          </a:p>
        </p:txBody>
      </p:sp>
      <p:sp>
        <p:nvSpPr>
          <p:cNvPr id="7" name="Title 1"/>
          <p:cNvSpPr>
            <a:spLocks noGrp="1"/>
          </p:cNvSpPr>
          <p:nvPr>
            <p:ph type="ctrTitle"/>
          </p:nvPr>
        </p:nvSpPr>
        <p:spPr>
          <a:xfrm>
            <a:off x="457200" y="1122363"/>
            <a:ext cx="7772400" cy="2387600"/>
          </a:xfrm>
        </p:spPr>
        <p:txBody>
          <a:bodyPr anchor="b"/>
          <a:lstStyle>
            <a:lvl1pPr algn="l">
              <a:defRPr sz="6000"/>
            </a:lvl1pPr>
          </a:lstStyle>
          <a:p>
            <a:r>
              <a:rPr lang="en-US" dirty="0"/>
              <a:t>Click to edit Master title style</a:t>
            </a:r>
          </a:p>
        </p:txBody>
      </p:sp>
      <p:sp>
        <p:nvSpPr>
          <p:cNvPr id="8" name="Subtitle 2"/>
          <p:cNvSpPr>
            <a:spLocks noGrp="1"/>
          </p:cNvSpPr>
          <p:nvPr>
            <p:ph type="subTitle" idx="1"/>
          </p:nvPr>
        </p:nvSpPr>
        <p:spPr>
          <a:xfrm>
            <a:off x="457200" y="3602038"/>
            <a:ext cx="6858000" cy="1655762"/>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483251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4122823-AF0A-8B49-8F81-1F0CD098CE86}" type="datetimeFigureOut">
              <a:rPr lang="en-US" smtClean="0"/>
              <a:t>2026-08-03</a:t>
            </a:fld>
            <a:endParaRPr lang="en-US"/>
          </a:p>
        </p:txBody>
      </p:sp>
      <p:sp>
        <p:nvSpPr>
          <p:cNvPr id="5" name="Footer Placeholder 4"/>
          <p:cNvSpPr>
            <a:spLocks noGrp="1"/>
          </p:cNvSpPr>
          <p:nvPr>
            <p:ph type="ftr" sz="quarter" idx="11"/>
          </p:nvPr>
        </p:nvSpPr>
        <p:spPr/>
        <p:txBody>
          <a:bodyPr/>
          <a:lstStyle/>
          <a:p>
            <a:endParaRPr lang="en-US"/>
          </a:p>
        </p:txBody>
      </p:sp>
      <p:sp>
        <p:nvSpPr>
          <p:cNvPr id="11" name="Title 1"/>
          <p:cNvSpPr>
            <a:spLocks noGrp="1"/>
          </p:cNvSpPr>
          <p:nvPr>
            <p:ph type="ctrTitle"/>
          </p:nvPr>
        </p:nvSpPr>
        <p:spPr>
          <a:xfrm>
            <a:off x="457200" y="1122363"/>
            <a:ext cx="7772400" cy="2387600"/>
          </a:xfrm>
        </p:spPr>
        <p:txBody>
          <a:bodyPr anchor="b"/>
          <a:lstStyle>
            <a:lvl1pPr algn="l">
              <a:defRPr sz="6000"/>
            </a:lvl1pPr>
          </a:lstStyle>
          <a:p>
            <a:r>
              <a:rPr lang="en-US" dirty="0"/>
              <a:t>Click to edit Master title style</a:t>
            </a:r>
          </a:p>
        </p:txBody>
      </p:sp>
      <p:sp>
        <p:nvSpPr>
          <p:cNvPr id="12" name="Subtitle 2"/>
          <p:cNvSpPr>
            <a:spLocks noGrp="1"/>
          </p:cNvSpPr>
          <p:nvPr>
            <p:ph type="subTitle" idx="1"/>
          </p:nvPr>
        </p:nvSpPr>
        <p:spPr>
          <a:xfrm>
            <a:off x="457200" y="3602038"/>
            <a:ext cx="6858000" cy="1655762"/>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34071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562600" cy="1143000"/>
          </a:xfrm>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4122823-AF0A-8B49-8F81-1F0CD098CE86}" type="datetimeFigureOut">
              <a:rPr lang="en-US" smtClean="0"/>
              <a:t>2026-08-03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134D4-A390-EA42-BCF9-97CC83CBB361}" type="slidenum">
              <a:rPr lang="en-US" smtClean="0"/>
              <a:t>‹#›</a:t>
            </a:fld>
            <a:endParaRPr lang="en-US"/>
          </a:p>
        </p:txBody>
      </p:sp>
    </p:spTree>
    <p:extLst>
      <p:ext uri="{BB962C8B-B14F-4D97-AF65-F5344CB8AC3E}">
        <p14:creationId xmlns:p14="http://schemas.microsoft.com/office/powerpoint/2010/main" val="26117406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199" y="274638"/>
            <a:ext cx="5766721" cy="1143000"/>
          </a:xfrm>
        </p:spPr>
        <p:txBody>
          <a:body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4122823-AF0A-8B49-8F81-1F0CD098CE86}" type="datetimeFigureOut">
              <a:rPr lang="en-US" smtClean="0"/>
              <a:t>2026-08-03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1134D4-A390-EA42-BCF9-97CC83CBB361}" type="slidenum">
              <a:rPr lang="en-US" smtClean="0"/>
              <a:t>‹#›</a:t>
            </a:fld>
            <a:endParaRPr lang="en-US"/>
          </a:p>
        </p:txBody>
      </p:sp>
    </p:spTree>
    <p:extLst>
      <p:ext uri="{BB962C8B-B14F-4D97-AF65-F5344CB8AC3E}">
        <p14:creationId xmlns:p14="http://schemas.microsoft.com/office/powerpoint/2010/main" val="2484897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E15565-90B7-4B48-82A9-E3239121F5E1}" type="datetimeFigureOut">
              <a:rPr lang="en-US" smtClean="0"/>
              <a:t>2026-08-03</a:t>
            </a:fld>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046484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40839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40839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AE15565-90B7-4B48-82A9-E3239121F5E1}" type="datetimeFigureOut">
              <a:rPr lang="en-US" smtClean="0"/>
              <a:t>2026-08-03</a:t>
            </a:fld>
            <a:endParaRPr lang="en-US"/>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816585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1590E34-D6B9-C048-9708-6D40DDC11ECC}" type="datetimeFigureOut">
              <a:rPr lang="en-US" smtClean="0"/>
              <a:t>2026-08-03</a:t>
            </a:fld>
            <a:endParaRPr lang="en-US"/>
          </a:p>
        </p:txBody>
      </p:sp>
      <p:sp>
        <p:nvSpPr>
          <p:cNvPr id="5" name="Footer Placeholder 4"/>
          <p:cNvSpPr>
            <a:spLocks noGrp="1"/>
          </p:cNvSpPr>
          <p:nvPr>
            <p:ph type="ftr" sz="quarter" idx="11"/>
          </p:nvPr>
        </p:nvSpPr>
        <p:spPr/>
        <p:txBody>
          <a:bodyPr/>
          <a:lstStyle/>
          <a:p>
            <a:endParaRPr lang="en-US"/>
          </a:p>
        </p:txBody>
      </p:sp>
      <p:sp>
        <p:nvSpPr>
          <p:cNvPr id="13" name="Title 1"/>
          <p:cNvSpPr>
            <a:spLocks noGrp="1"/>
          </p:cNvSpPr>
          <p:nvPr>
            <p:ph type="ctrTitle"/>
          </p:nvPr>
        </p:nvSpPr>
        <p:spPr>
          <a:xfrm>
            <a:off x="457200" y="1122363"/>
            <a:ext cx="7772400" cy="2387600"/>
          </a:xfrm>
        </p:spPr>
        <p:txBody>
          <a:bodyPr anchor="b"/>
          <a:lstStyle>
            <a:lvl1pPr algn="l">
              <a:defRPr sz="6000"/>
            </a:lvl1pPr>
          </a:lstStyle>
          <a:p>
            <a:r>
              <a:rPr lang="en-US" dirty="0"/>
              <a:t>Click to edit Master title style</a:t>
            </a:r>
          </a:p>
        </p:txBody>
      </p:sp>
      <p:sp>
        <p:nvSpPr>
          <p:cNvPr id="14" name="Subtitle 2"/>
          <p:cNvSpPr>
            <a:spLocks noGrp="1"/>
          </p:cNvSpPr>
          <p:nvPr>
            <p:ph type="subTitle" idx="1"/>
          </p:nvPr>
        </p:nvSpPr>
        <p:spPr>
          <a:xfrm>
            <a:off x="457200" y="3602038"/>
            <a:ext cx="6858000" cy="1655762"/>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04887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1590E34-D6B9-C048-9708-6D40DDC11ECC}" type="datetimeFigureOut">
              <a:rPr lang="en-US" smtClean="0"/>
              <a:t>2026-08-03</a:t>
            </a:fld>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726388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38944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38944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1590E34-D6B9-C048-9708-6D40DDC11ECC}" type="datetimeFigureOut">
              <a:rPr lang="en-US" smtClean="0"/>
              <a:t>2026-08-03</a:t>
            </a:fld>
            <a:endParaRPr lang="en-US"/>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537612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12EB74A-5FC3-4344-8FF7-EF1167397809}" type="datetimeFigureOut">
              <a:rPr lang="en-US" smtClean="0"/>
              <a:t>2026-08-03</a:t>
            </a:fld>
            <a:endParaRPr lang="en-US"/>
          </a:p>
        </p:txBody>
      </p:sp>
      <p:sp>
        <p:nvSpPr>
          <p:cNvPr id="5" name="Footer Placeholder 4"/>
          <p:cNvSpPr>
            <a:spLocks noGrp="1"/>
          </p:cNvSpPr>
          <p:nvPr>
            <p:ph type="ftr" sz="quarter" idx="11"/>
          </p:nvPr>
        </p:nvSpPr>
        <p:spPr/>
        <p:txBody>
          <a:bodyPr/>
          <a:lstStyle/>
          <a:p>
            <a:endParaRPr lang="en-US"/>
          </a:p>
        </p:txBody>
      </p:sp>
      <p:sp>
        <p:nvSpPr>
          <p:cNvPr id="9" name="Title 1"/>
          <p:cNvSpPr>
            <a:spLocks noGrp="1"/>
          </p:cNvSpPr>
          <p:nvPr>
            <p:ph type="ctrTitle"/>
          </p:nvPr>
        </p:nvSpPr>
        <p:spPr>
          <a:xfrm>
            <a:off x="457200" y="1122363"/>
            <a:ext cx="7772400" cy="2387600"/>
          </a:xfrm>
        </p:spPr>
        <p:txBody>
          <a:bodyPr anchor="b"/>
          <a:lstStyle>
            <a:lvl1pPr algn="l">
              <a:defRPr sz="6000"/>
            </a:lvl1pPr>
          </a:lstStyle>
          <a:p>
            <a:r>
              <a:rPr lang="en-US" dirty="0"/>
              <a:t>Click to edit Master title style</a:t>
            </a:r>
          </a:p>
        </p:txBody>
      </p:sp>
      <p:sp>
        <p:nvSpPr>
          <p:cNvPr id="10" name="Subtitle 2"/>
          <p:cNvSpPr>
            <a:spLocks noGrp="1"/>
          </p:cNvSpPr>
          <p:nvPr>
            <p:ph type="subTitle" idx="1"/>
          </p:nvPr>
        </p:nvSpPr>
        <p:spPr>
          <a:xfrm>
            <a:off x="457200" y="3602038"/>
            <a:ext cx="6858000" cy="1655762"/>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1328776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2EB74A-5FC3-4344-8FF7-EF1167397809}" type="datetimeFigureOut">
              <a:rPr lang="en-US" smtClean="0"/>
              <a:t>2026-08-03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E41881-8612-0842-B2F9-5029B026B246}" type="slidenum">
              <a:rPr lang="en-US" smtClean="0"/>
              <a:t>‹#›</a:t>
            </a:fld>
            <a:endParaRPr lang="en-US"/>
          </a:p>
        </p:txBody>
      </p:sp>
    </p:spTree>
    <p:extLst>
      <p:ext uri="{BB962C8B-B14F-4D97-AF65-F5344CB8AC3E}">
        <p14:creationId xmlns:p14="http://schemas.microsoft.com/office/powerpoint/2010/main" val="3021094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12EB74A-5FC3-4344-8FF7-EF1167397809}" type="datetimeFigureOut">
              <a:rPr lang="en-US" smtClean="0"/>
              <a:t>2026-08-03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E41881-8612-0842-B2F9-5029B026B246}" type="slidenum">
              <a:rPr lang="en-US" smtClean="0"/>
              <a:t>‹#›</a:t>
            </a:fld>
            <a:endParaRPr lang="en-US"/>
          </a:p>
        </p:txBody>
      </p:sp>
    </p:spTree>
    <p:extLst>
      <p:ext uri="{BB962C8B-B14F-4D97-AF65-F5344CB8AC3E}">
        <p14:creationId xmlns:p14="http://schemas.microsoft.com/office/powerpoint/2010/main" val="244338016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image" Target="../media/image7.pn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457200" y="1600201"/>
            <a:ext cx="8229600" cy="43894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E15565-90B7-4B48-82A9-E3239121F5E1}" type="datetimeFigureOut">
              <a:rPr lang="en-US" smtClean="0"/>
              <a:t>2026-08-03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1236748792"/>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4" r:id="rId3"/>
  </p:sldLayoutIdLst>
  <p:txStyles>
    <p:titleStyle>
      <a:lvl1pPr algn="l"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37048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590E34-D6B9-C048-9708-6D40DDC11ECC}" type="datetimeFigureOut">
              <a:rPr lang="en-US" smtClean="0"/>
              <a:t>2026-08-03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365322759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2" r:id="rId3"/>
  </p:sldLayoutIdLst>
  <p:txStyles>
    <p:titleStyle>
      <a:lvl1pPr algn="l"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5752766" cy="1143000"/>
          </a:xfrm>
          <a:prstGeom prst="rect">
            <a:avLst/>
          </a:prstGeom>
        </p:spPr>
        <p:txBody>
          <a:bodyPr vert="horz" lIns="91440" tIns="45720" rIns="91440" bIns="45720" rtlCol="0" anchor="t">
            <a:normAutofit/>
          </a:bodyPr>
          <a:lstStyle/>
          <a:p>
            <a:r>
              <a:rPr lang="en-US" dirty="0"/>
              <a:t>Click to edit Master title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2EB74A-5FC3-4344-8FF7-EF1167397809}" type="datetimeFigureOut">
              <a:rPr lang="en-US" smtClean="0"/>
              <a:t>2026-08-03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E41881-8612-0842-B2F9-5029B026B246}" type="slidenum">
              <a:rPr lang="en-US" smtClean="0"/>
              <a:t>‹#›</a:t>
            </a:fld>
            <a:endParaRPr lang="en-US"/>
          </a:p>
        </p:txBody>
      </p:sp>
    </p:spTree>
    <p:extLst>
      <p:ext uri="{BB962C8B-B14F-4D97-AF65-F5344CB8AC3E}">
        <p14:creationId xmlns:p14="http://schemas.microsoft.com/office/powerpoint/2010/main" val="3859460334"/>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7" r:id="rId3"/>
  </p:sldLayoutIdLst>
  <p:txStyles>
    <p:titleStyle>
      <a:lvl1pPr algn="l" defTabSz="4572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5724856" cy="1143000"/>
          </a:xfrm>
          <a:prstGeom prst="rect">
            <a:avLst/>
          </a:prstGeom>
        </p:spPr>
        <p:txBody>
          <a:bodyPr vert="horz" lIns="91440" tIns="45720" rIns="91440" bIns="45720" rtlCol="0" anchor="t">
            <a:normAutofit/>
          </a:bodyPr>
          <a:lstStyle/>
          <a:p>
            <a:r>
              <a:rPr lang="en-US" dirty="0"/>
              <a:t>Click to edit Master title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t"/>
          <a:lstStyle>
            <a:lvl1pPr algn="l">
              <a:lnSpc>
                <a:spcPct val="70000"/>
              </a:lnSpc>
              <a:defRPr sz="1200">
                <a:solidFill>
                  <a:schemeClr val="tx1">
                    <a:tint val="75000"/>
                  </a:schemeClr>
                </a:solidFill>
              </a:defRPr>
            </a:lvl1pPr>
          </a:lstStyle>
          <a:p>
            <a:fld id="{A4122823-AF0A-8B49-8F81-1F0CD098CE86}" type="datetimeFigureOut">
              <a:rPr lang="en-US" smtClean="0"/>
              <a:pPr/>
              <a:t>2026-08-03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t"/>
          <a:lstStyle>
            <a:lvl1pPr algn="ctr">
              <a:lnSpc>
                <a:spcPct val="70000"/>
              </a:lnSpc>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t"/>
          <a:lstStyle>
            <a:lvl1pPr algn="r">
              <a:lnSpc>
                <a:spcPct val="70000"/>
              </a:lnSpc>
              <a:defRPr sz="1200">
                <a:solidFill>
                  <a:schemeClr val="tx1">
                    <a:tint val="75000"/>
                  </a:schemeClr>
                </a:solidFill>
              </a:defRPr>
            </a:lvl1pPr>
          </a:lstStyle>
          <a:p>
            <a:fld id="{AD1134D4-A390-EA42-BCF9-97CC83CBB361}" type="slidenum">
              <a:rPr lang="en-US" smtClean="0"/>
              <a:pPr/>
              <a:t>‹#›</a:t>
            </a:fld>
            <a:endParaRPr lang="en-US"/>
          </a:p>
        </p:txBody>
      </p:sp>
    </p:spTree>
    <p:extLst>
      <p:ext uri="{BB962C8B-B14F-4D97-AF65-F5344CB8AC3E}">
        <p14:creationId xmlns:p14="http://schemas.microsoft.com/office/powerpoint/2010/main" val="61951521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2" r:id="rId3"/>
  </p:sldLayoutIdLst>
  <p:txStyles>
    <p:titleStyle>
      <a:lvl1pPr algn="l" defTabSz="4572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mailto:gina.burg@uc.edu" TargetMode="External"/><Relationship Id="rId2" Type="http://schemas.openxmlformats.org/officeDocument/2006/relationships/hyperlink" Target="mailto:amy.guiot@cchmc.org" TargetMode="Externa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7791" y="57134"/>
            <a:ext cx="8388417" cy="2811572"/>
          </a:xfrm>
        </p:spPr>
        <p:txBody>
          <a:bodyPr>
            <a:normAutofit fontScale="90000"/>
          </a:bodyPr>
          <a:lstStyle/>
          <a:p>
            <a:pPr algn="ctr"/>
            <a:r>
              <a:rPr lang="en-US" dirty="0"/>
              <a:t>Longitudinal Electives &amp;</a:t>
            </a:r>
            <a:br>
              <a:rPr lang="en-US" dirty="0"/>
            </a:br>
            <a:r>
              <a:rPr lang="en-US" dirty="0"/>
              <a:t>Medical Student Scholars Program (MSSP)</a:t>
            </a:r>
          </a:p>
        </p:txBody>
      </p:sp>
      <p:sp>
        <p:nvSpPr>
          <p:cNvPr id="3" name="Subtitle 2"/>
          <p:cNvSpPr>
            <a:spLocks noGrp="1"/>
          </p:cNvSpPr>
          <p:nvPr>
            <p:ph type="subTitle" idx="1"/>
          </p:nvPr>
        </p:nvSpPr>
        <p:spPr>
          <a:xfrm>
            <a:off x="195605" y="2868706"/>
            <a:ext cx="8752788" cy="2925920"/>
          </a:xfrm>
        </p:spPr>
        <p:txBody>
          <a:bodyPr>
            <a:normAutofit/>
          </a:bodyPr>
          <a:lstStyle/>
          <a:p>
            <a:pPr algn="ctr"/>
            <a:r>
              <a:rPr lang="en-US" dirty="0"/>
              <a:t>Amy Guiot, MD, MEd</a:t>
            </a:r>
          </a:p>
          <a:p>
            <a:pPr algn="ctr"/>
            <a:r>
              <a:rPr lang="en-US" dirty="0"/>
              <a:t>Director, MSSP</a:t>
            </a:r>
          </a:p>
          <a:p>
            <a:pPr algn="ctr"/>
            <a:r>
              <a:rPr lang="en-US" dirty="0"/>
              <a:t>Assistant Dean, Phase 3 Curriculum</a:t>
            </a:r>
          </a:p>
          <a:p>
            <a:pPr algn="ctr"/>
            <a:r>
              <a:rPr lang="en-US" dirty="0"/>
              <a:t>Gina Burg</a:t>
            </a:r>
            <a:r>
              <a:rPr lang="en-US"/>
              <a:t>, MS</a:t>
            </a:r>
            <a:endParaRPr lang="en-US" dirty="0"/>
          </a:p>
          <a:p>
            <a:pPr algn="ctr"/>
            <a:r>
              <a:rPr lang="en-US" dirty="0"/>
              <a:t>Program Director, UCCOM - Office of Medical Education </a:t>
            </a:r>
          </a:p>
          <a:p>
            <a:pPr algn="ctr"/>
            <a:r>
              <a:rPr lang="en-US" dirty="0"/>
              <a:t>Phase 2/3 Curriculum Support </a:t>
            </a:r>
          </a:p>
          <a:p>
            <a:pPr algn="ctr"/>
            <a:endParaRPr lang="en-US" dirty="0"/>
          </a:p>
        </p:txBody>
      </p:sp>
    </p:spTree>
    <p:extLst>
      <p:ext uri="{BB962C8B-B14F-4D97-AF65-F5344CB8AC3E}">
        <p14:creationId xmlns:p14="http://schemas.microsoft.com/office/powerpoint/2010/main" val="1230510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MSSP 20 Tracks = 87 spots (48%) </a:t>
            </a:r>
          </a:p>
        </p:txBody>
      </p:sp>
      <p:sp>
        <p:nvSpPr>
          <p:cNvPr id="3" name="Content Placeholder 2"/>
          <p:cNvSpPr>
            <a:spLocks noGrp="1"/>
          </p:cNvSpPr>
          <p:nvPr>
            <p:ph idx="1"/>
          </p:nvPr>
        </p:nvSpPr>
        <p:spPr>
          <a:xfrm>
            <a:off x="313509" y="1038496"/>
            <a:ext cx="8229600" cy="5544865"/>
          </a:xfrm>
        </p:spPr>
        <p:txBody>
          <a:bodyPr>
            <a:normAutofit fontScale="40000" lnSpcReduction="20000"/>
          </a:bodyPr>
          <a:lstStyle/>
          <a:p>
            <a:r>
              <a:rPr lang="en-US" sz="4500" b="0" i="0" u="none" strike="noStrike" kern="1200" baseline="0" dirty="0">
                <a:solidFill>
                  <a:schemeClr val="dk1"/>
                </a:solidFill>
                <a:latin typeface="+mn-lt"/>
                <a:ea typeface="+mn-ea"/>
                <a:cs typeface="+mn-cs"/>
              </a:rPr>
              <a:t>Anesthesiology</a:t>
            </a:r>
          </a:p>
          <a:p>
            <a:r>
              <a:rPr lang="en-US" sz="4500" b="0" i="0" u="none" strike="noStrike" kern="1200" baseline="0" dirty="0">
                <a:solidFill>
                  <a:schemeClr val="dk1"/>
                </a:solidFill>
                <a:latin typeface="+mn-lt"/>
                <a:ea typeface="+mn-ea"/>
                <a:cs typeface="+mn-cs"/>
              </a:rPr>
              <a:t>Cardiovascular Medicine</a:t>
            </a:r>
          </a:p>
          <a:p>
            <a:r>
              <a:rPr lang="en-US" sz="4500" b="0" i="0" u="none" strike="noStrike" kern="1200" baseline="0" dirty="0">
                <a:solidFill>
                  <a:schemeClr val="dk1"/>
                </a:solidFill>
                <a:latin typeface="+mn-lt"/>
                <a:ea typeface="+mn-ea"/>
                <a:cs typeface="+mn-cs"/>
              </a:rPr>
              <a:t>Child and Adolescent Health</a:t>
            </a:r>
          </a:p>
          <a:p>
            <a:r>
              <a:rPr lang="en-US" sz="4500" b="0" i="0" u="none" strike="noStrike" kern="1200" baseline="0" dirty="0">
                <a:solidFill>
                  <a:schemeClr val="dk1"/>
                </a:solidFill>
                <a:latin typeface="+mn-lt"/>
                <a:ea typeface="+mn-ea"/>
                <a:cs typeface="+mn-cs"/>
              </a:rPr>
              <a:t>Dermatology </a:t>
            </a:r>
          </a:p>
          <a:p>
            <a:r>
              <a:rPr lang="en-US" sz="4500" b="0" i="0" u="none" strike="noStrike" kern="1200" baseline="0" dirty="0">
                <a:solidFill>
                  <a:schemeClr val="dk1"/>
                </a:solidFill>
                <a:latin typeface="+mn-lt"/>
                <a:ea typeface="+mn-ea"/>
                <a:cs typeface="+mn-cs"/>
              </a:rPr>
              <a:t>Emergency Medicine</a:t>
            </a:r>
          </a:p>
          <a:p>
            <a:r>
              <a:rPr lang="en-US" sz="4500" b="0" i="0" u="none" strike="noStrike" kern="1200" baseline="0" dirty="0">
                <a:solidFill>
                  <a:schemeClr val="dk1"/>
                </a:solidFill>
                <a:latin typeface="+mn-lt"/>
                <a:ea typeface="+mn-ea"/>
                <a:cs typeface="+mn-cs"/>
              </a:rPr>
              <a:t>Family Medicine</a:t>
            </a:r>
          </a:p>
          <a:p>
            <a:r>
              <a:rPr lang="en-US" sz="4500" b="0" i="0" u="none" strike="noStrike" kern="1200" baseline="0" dirty="0">
                <a:solidFill>
                  <a:schemeClr val="dk1"/>
                </a:solidFill>
                <a:latin typeface="+mn-lt"/>
                <a:ea typeface="+mn-ea"/>
                <a:cs typeface="+mn-cs"/>
              </a:rPr>
              <a:t>Geriatric Medicine</a:t>
            </a:r>
          </a:p>
          <a:p>
            <a:r>
              <a:rPr lang="en-US" sz="4500" b="0" i="0" u="none" strike="noStrike" kern="1200" baseline="0" dirty="0">
                <a:solidFill>
                  <a:schemeClr val="dk1"/>
                </a:solidFill>
                <a:latin typeface="+mn-lt"/>
                <a:ea typeface="+mn-ea"/>
                <a:cs typeface="+mn-cs"/>
              </a:rPr>
              <a:t>Infectious Disease</a:t>
            </a:r>
          </a:p>
          <a:p>
            <a:r>
              <a:rPr lang="en-US" sz="4500" b="0" i="0" u="none" strike="noStrike" kern="1200" baseline="0" dirty="0">
                <a:solidFill>
                  <a:schemeClr val="dk1"/>
                </a:solidFill>
                <a:latin typeface="+mn-lt"/>
                <a:ea typeface="+mn-ea"/>
                <a:cs typeface="+mn-cs"/>
              </a:rPr>
              <a:t>Integrative and Lifestyle Medicine</a:t>
            </a:r>
          </a:p>
          <a:p>
            <a:r>
              <a:rPr lang="en-US" sz="4500" b="0" i="0" u="none" strike="noStrike" kern="1200" baseline="0" dirty="0">
                <a:solidFill>
                  <a:schemeClr val="dk1"/>
                </a:solidFill>
                <a:latin typeface="+mn-lt"/>
                <a:ea typeface="+mn-ea"/>
                <a:cs typeface="+mn-cs"/>
              </a:rPr>
              <a:t>Nephrology</a:t>
            </a:r>
          </a:p>
          <a:p>
            <a:r>
              <a:rPr lang="en-US" sz="4500" b="0" i="0" u="none" strike="noStrike" kern="1200" baseline="0" dirty="0">
                <a:solidFill>
                  <a:schemeClr val="dk1"/>
                </a:solidFill>
                <a:latin typeface="+mn-lt"/>
                <a:ea typeface="+mn-ea"/>
                <a:cs typeface="+mn-cs"/>
              </a:rPr>
              <a:t>Neuroscience</a:t>
            </a:r>
          </a:p>
          <a:p>
            <a:r>
              <a:rPr lang="en-US" sz="4500" dirty="0">
                <a:solidFill>
                  <a:schemeClr val="dk1"/>
                </a:solidFill>
              </a:rPr>
              <a:t>OB/GYN – not accepting new for your class </a:t>
            </a:r>
            <a:r>
              <a:rPr lang="en-US" sz="4500" dirty="0">
                <a:solidFill>
                  <a:schemeClr val="dk1"/>
                </a:solidFill>
                <a:sym typeface="Wingdings" panose="05000000000000000000" pitchFamily="2" charset="2"/>
              </a:rPr>
              <a:t></a:t>
            </a:r>
            <a:endParaRPr lang="en-US" sz="4500" b="1" i="0" u="none" strike="noStrike" kern="1200" baseline="0" dirty="0">
              <a:solidFill>
                <a:schemeClr val="dk1"/>
              </a:solidFill>
              <a:latin typeface="+mn-lt"/>
              <a:ea typeface="+mn-ea"/>
              <a:cs typeface="+mn-cs"/>
            </a:endParaRPr>
          </a:p>
          <a:p>
            <a:r>
              <a:rPr lang="en-US" sz="4500" b="0" i="0" u="none" strike="noStrike" kern="1200" baseline="0" dirty="0">
                <a:solidFill>
                  <a:schemeClr val="dk1"/>
                </a:solidFill>
                <a:latin typeface="+mn-lt"/>
                <a:ea typeface="+mn-ea"/>
                <a:cs typeface="+mn-cs"/>
              </a:rPr>
              <a:t>Oncology </a:t>
            </a:r>
            <a:endParaRPr lang="en-US" sz="4500" b="1" i="0" u="none" strike="noStrike" kern="1200" baseline="0" dirty="0">
              <a:solidFill>
                <a:schemeClr val="dk1"/>
              </a:solidFill>
              <a:latin typeface="+mn-lt"/>
              <a:ea typeface="+mn-ea"/>
              <a:cs typeface="+mn-cs"/>
            </a:endParaRPr>
          </a:p>
          <a:p>
            <a:r>
              <a:rPr lang="en-US" sz="4500" b="0" i="0" u="none" strike="noStrike" kern="1200" baseline="0" dirty="0">
                <a:solidFill>
                  <a:schemeClr val="dk1"/>
                </a:solidFill>
                <a:latin typeface="+mn-lt"/>
                <a:ea typeface="+mn-ea"/>
                <a:cs typeface="+mn-cs"/>
              </a:rPr>
              <a:t>Ophthalmology Surgery</a:t>
            </a:r>
          </a:p>
          <a:p>
            <a:r>
              <a:rPr lang="en-US" sz="4500" b="0" i="0" u="none" strike="noStrike" kern="1200" baseline="0" dirty="0" err="1">
                <a:solidFill>
                  <a:schemeClr val="dk1"/>
                </a:solidFill>
                <a:latin typeface="+mn-lt"/>
                <a:ea typeface="+mn-ea"/>
                <a:cs typeface="+mn-cs"/>
              </a:rPr>
              <a:t>Orthopaedic</a:t>
            </a:r>
            <a:r>
              <a:rPr lang="en-US" sz="4500" b="0" i="0" u="none" strike="noStrike" kern="1200" baseline="0" dirty="0">
                <a:solidFill>
                  <a:schemeClr val="dk1"/>
                </a:solidFill>
                <a:latin typeface="+mn-lt"/>
                <a:ea typeface="+mn-ea"/>
                <a:cs typeface="+mn-cs"/>
              </a:rPr>
              <a:t> Surgery</a:t>
            </a:r>
          </a:p>
          <a:p>
            <a:r>
              <a:rPr lang="en-US" sz="4500" b="0" i="0" u="none" strike="noStrike" kern="1200" baseline="0" dirty="0">
                <a:solidFill>
                  <a:schemeClr val="dk1"/>
                </a:solidFill>
                <a:latin typeface="+mn-lt"/>
                <a:ea typeface="+mn-ea"/>
                <a:cs typeface="+mn-cs"/>
              </a:rPr>
              <a:t>Otolaryngology </a:t>
            </a:r>
            <a:endParaRPr lang="en-US" sz="4500" b="1" i="0" u="none" strike="noStrike" kern="1200" baseline="0" dirty="0">
              <a:solidFill>
                <a:schemeClr val="dk1"/>
              </a:solidFill>
              <a:latin typeface="+mn-lt"/>
              <a:ea typeface="+mn-ea"/>
              <a:cs typeface="+mn-cs"/>
            </a:endParaRPr>
          </a:p>
          <a:p>
            <a:r>
              <a:rPr lang="en-US" sz="4500" b="0" i="0" u="none" strike="noStrike" kern="1200" baseline="0" dirty="0">
                <a:solidFill>
                  <a:schemeClr val="dk1"/>
                </a:solidFill>
                <a:latin typeface="+mn-lt"/>
                <a:ea typeface="+mn-ea"/>
                <a:cs typeface="+mn-cs"/>
              </a:rPr>
              <a:t>Psychiatry </a:t>
            </a:r>
          </a:p>
          <a:p>
            <a:r>
              <a:rPr lang="en-US" sz="4500" b="0" i="0" u="none" strike="noStrike" kern="1200" baseline="0" dirty="0">
                <a:solidFill>
                  <a:schemeClr val="dk1"/>
                </a:solidFill>
                <a:latin typeface="+mn-lt"/>
                <a:ea typeface="+mn-ea"/>
                <a:cs typeface="+mn-cs"/>
              </a:rPr>
              <a:t>Pulmonary</a:t>
            </a:r>
          </a:p>
          <a:p>
            <a:r>
              <a:rPr lang="en-US" sz="4500" b="0" i="0" u="none" strike="noStrike" kern="1200" baseline="0" dirty="0">
                <a:solidFill>
                  <a:schemeClr val="dk1"/>
                </a:solidFill>
                <a:latin typeface="+mn-lt"/>
                <a:ea typeface="+mn-ea"/>
                <a:cs typeface="+mn-cs"/>
              </a:rPr>
              <a:t>Surgery </a:t>
            </a:r>
          </a:p>
          <a:p>
            <a:r>
              <a:rPr lang="en-US" sz="4500" dirty="0">
                <a:solidFill>
                  <a:schemeClr val="dk1"/>
                </a:solidFill>
              </a:rPr>
              <a:t>Transfusion Medicine ** new this year</a:t>
            </a:r>
            <a:endParaRPr lang="en-US" dirty="0"/>
          </a:p>
          <a:p>
            <a:pPr marL="0" indent="0">
              <a:buNone/>
            </a:pPr>
            <a:endParaRPr lang="en-US" sz="4400" dirty="0"/>
          </a:p>
        </p:txBody>
      </p:sp>
    </p:spTree>
    <p:extLst>
      <p:ext uri="{BB962C8B-B14F-4D97-AF65-F5344CB8AC3E}">
        <p14:creationId xmlns:p14="http://schemas.microsoft.com/office/powerpoint/2010/main" val="42029603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D13F0-8678-CC4C-134A-06F8629D89D6}"/>
              </a:ext>
            </a:extLst>
          </p:cNvPr>
          <p:cNvSpPr>
            <a:spLocks noGrp="1"/>
          </p:cNvSpPr>
          <p:nvPr>
            <p:ph type="title"/>
          </p:nvPr>
        </p:nvSpPr>
        <p:spPr>
          <a:xfrm>
            <a:off x="457200" y="274638"/>
            <a:ext cx="8229600" cy="774233"/>
          </a:xfrm>
        </p:spPr>
        <p:txBody>
          <a:bodyPr/>
          <a:lstStyle/>
          <a:p>
            <a:r>
              <a:rPr lang="en-US" b="1" dirty="0"/>
              <a:t>2025 Match Data by MSSP</a:t>
            </a:r>
            <a:endParaRPr lang="en-US" dirty="0"/>
          </a:p>
        </p:txBody>
      </p:sp>
      <p:sp>
        <p:nvSpPr>
          <p:cNvPr id="3" name="Content Placeholder 2">
            <a:extLst>
              <a:ext uri="{FF2B5EF4-FFF2-40B4-BE49-F238E27FC236}">
                <a16:creationId xmlns:a16="http://schemas.microsoft.com/office/drawing/2014/main" id="{261F76CD-6920-2898-2128-9677A88CC8C3}"/>
              </a:ext>
            </a:extLst>
          </p:cNvPr>
          <p:cNvSpPr>
            <a:spLocks noGrp="1"/>
          </p:cNvSpPr>
          <p:nvPr>
            <p:ph idx="1"/>
          </p:nvPr>
        </p:nvSpPr>
        <p:spPr>
          <a:xfrm>
            <a:off x="215153" y="1048871"/>
            <a:ext cx="8866094" cy="5298141"/>
          </a:xfrm>
        </p:spPr>
        <p:txBody>
          <a:bodyPr>
            <a:normAutofit fontScale="70000" lnSpcReduction="20000"/>
          </a:bodyPr>
          <a:lstStyle/>
          <a:p>
            <a:pPr>
              <a:buFont typeface="Arial" panose="020B0604020202020204" pitchFamily="34" charset="0"/>
              <a:buChar char="•"/>
            </a:pPr>
            <a:r>
              <a:rPr lang="en-US" dirty="0"/>
              <a:t>Cardiovascular Medicine – 1 Med-Peds, 1 General Surgery, 1 IM</a:t>
            </a:r>
          </a:p>
          <a:p>
            <a:pPr>
              <a:buFont typeface="Arial" panose="020B0604020202020204" pitchFamily="34" charset="0"/>
              <a:buChar char="•"/>
            </a:pPr>
            <a:r>
              <a:rPr lang="en-US" dirty="0"/>
              <a:t>Child and Adolescent Health – 4 peds, 1 med-peds, 1 neuro, 1 IM, 1 Gen Surg</a:t>
            </a:r>
          </a:p>
          <a:p>
            <a:pPr>
              <a:buFont typeface="Arial" panose="020B0604020202020204" pitchFamily="34" charset="0"/>
              <a:buChar char="•"/>
            </a:pPr>
            <a:r>
              <a:rPr lang="en-US" dirty="0"/>
              <a:t>Emergency Medicine – 2 EM, 1 urology, 1IM</a:t>
            </a:r>
          </a:p>
          <a:p>
            <a:pPr>
              <a:buFont typeface="Arial" panose="020B0604020202020204" pitchFamily="34" charset="0"/>
              <a:buChar char="•"/>
            </a:pPr>
            <a:r>
              <a:rPr lang="en-US" dirty="0"/>
              <a:t>Family Medicine – 7 FM, 1 IM</a:t>
            </a:r>
          </a:p>
          <a:p>
            <a:pPr>
              <a:buFont typeface="Arial" panose="020B0604020202020204" pitchFamily="34" charset="0"/>
              <a:buChar char="•"/>
            </a:pPr>
            <a:r>
              <a:rPr lang="en-US" dirty="0"/>
              <a:t>Geriatric Medicine – 1 IM, 1 </a:t>
            </a:r>
            <a:r>
              <a:rPr lang="en-US" dirty="0" err="1"/>
              <a:t>Ophtho</a:t>
            </a:r>
            <a:r>
              <a:rPr lang="en-US" dirty="0"/>
              <a:t>, 1 Anesthesia, 1 OB/GYN</a:t>
            </a:r>
          </a:p>
          <a:p>
            <a:pPr>
              <a:buFont typeface="Arial" panose="020B0604020202020204" pitchFamily="34" charset="0"/>
              <a:buChar char="•"/>
            </a:pPr>
            <a:r>
              <a:rPr lang="en-US" dirty="0"/>
              <a:t>Mental Health –1 psych, 1 peds, 1 peds prelim, 1 surgery</a:t>
            </a:r>
          </a:p>
          <a:p>
            <a:pPr>
              <a:buFont typeface="Arial" panose="020B0604020202020204" pitchFamily="34" charset="0"/>
              <a:buChar char="•"/>
            </a:pPr>
            <a:r>
              <a:rPr lang="en-US" dirty="0"/>
              <a:t>Nephrology – 2 IM, 1 OB</a:t>
            </a:r>
          </a:p>
          <a:p>
            <a:pPr>
              <a:buFont typeface="Arial" panose="020B0604020202020204" pitchFamily="34" charset="0"/>
              <a:buChar char="•"/>
            </a:pPr>
            <a:r>
              <a:rPr lang="en-US" dirty="0"/>
              <a:t>Neuroscience – 2 child neuro, 1 neurosurgery </a:t>
            </a:r>
          </a:p>
          <a:p>
            <a:pPr>
              <a:buFont typeface="Arial" panose="020B0604020202020204" pitchFamily="34" charset="0"/>
              <a:buChar char="•"/>
            </a:pPr>
            <a:r>
              <a:rPr lang="en-US" dirty="0"/>
              <a:t>Ophthalmology – 3 </a:t>
            </a:r>
            <a:r>
              <a:rPr lang="en-US" dirty="0" err="1"/>
              <a:t>ophtho</a:t>
            </a:r>
            <a:endParaRPr lang="en-US" dirty="0"/>
          </a:p>
          <a:p>
            <a:pPr>
              <a:buFont typeface="Arial" panose="020B0604020202020204" pitchFamily="34" charset="0"/>
              <a:buChar char="•"/>
            </a:pPr>
            <a:r>
              <a:rPr lang="en-US" dirty="0"/>
              <a:t>Pulmonary - IM</a:t>
            </a:r>
          </a:p>
          <a:p>
            <a:pPr>
              <a:buFont typeface="Arial" panose="020B0604020202020204" pitchFamily="34" charset="0"/>
              <a:buChar char="•"/>
            </a:pPr>
            <a:r>
              <a:rPr lang="en-US" dirty="0"/>
              <a:t>Women’s Health – 5 OB/GYN, 1 FM, 1 derm</a:t>
            </a:r>
          </a:p>
          <a:p>
            <a:pPr marL="0" indent="0">
              <a:buNone/>
            </a:pPr>
            <a:r>
              <a:rPr lang="en-US" dirty="0"/>
              <a:t> </a:t>
            </a:r>
          </a:p>
          <a:p>
            <a:pPr marL="0" indent="0">
              <a:buNone/>
            </a:pPr>
            <a:r>
              <a:rPr lang="en-US" dirty="0">
                <a:highlight>
                  <a:srgbClr val="FFFF00"/>
                </a:highlight>
              </a:rPr>
              <a:t>54% entered MSSP Specialty -&gt; if assume IM goes into their MSSP then 64%</a:t>
            </a:r>
          </a:p>
          <a:p>
            <a:endParaRPr lang="en-US" dirty="0"/>
          </a:p>
        </p:txBody>
      </p:sp>
    </p:spTree>
    <p:extLst>
      <p:ext uri="{BB962C8B-B14F-4D97-AF65-F5344CB8AC3E}">
        <p14:creationId xmlns:p14="http://schemas.microsoft.com/office/powerpoint/2010/main" val="1159723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CCFDA-4E69-4F10-B4F6-54F01FC1C6D3}"/>
              </a:ext>
            </a:extLst>
          </p:cNvPr>
          <p:cNvSpPr>
            <a:spLocks noGrp="1"/>
          </p:cNvSpPr>
          <p:nvPr>
            <p:ph type="title"/>
          </p:nvPr>
        </p:nvSpPr>
        <p:spPr>
          <a:xfrm>
            <a:off x="102742" y="274638"/>
            <a:ext cx="8794678" cy="1143000"/>
          </a:xfrm>
        </p:spPr>
        <p:txBody>
          <a:bodyPr>
            <a:normAutofit fontScale="90000"/>
          </a:bodyPr>
          <a:lstStyle/>
          <a:p>
            <a:r>
              <a:rPr lang="en-US" b="1" dirty="0">
                <a:effectLst/>
                <a:ea typeface="Times New Roman" panose="02020603050405020304" pitchFamily="18" charset="0"/>
              </a:rPr>
              <a:t>Min MSSP Requirements over 4 </a:t>
            </a:r>
            <a:r>
              <a:rPr lang="en-US" b="1" dirty="0" err="1">
                <a:effectLst/>
                <a:ea typeface="Times New Roman" panose="02020603050405020304" pitchFamily="18" charset="0"/>
              </a:rPr>
              <a:t>yrs</a:t>
            </a:r>
            <a:r>
              <a:rPr lang="en-US" b="1" dirty="0">
                <a:effectLst/>
                <a:ea typeface="Times New Roman" panose="02020603050405020304" pitchFamily="18" charset="0"/>
              </a:rPr>
              <a:t> </a:t>
            </a:r>
            <a:br>
              <a:rPr lang="en-US" sz="1800" b="1" dirty="0">
                <a:effectLst/>
                <a:latin typeface="Times New Roman" panose="02020603050405020304" pitchFamily="18" charset="0"/>
                <a:ea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378F9D0E-E123-44E2-81B7-C47959478407}"/>
              </a:ext>
            </a:extLst>
          </p:cNvPr>
          <p:cNvSpPr>
            <a:spLocks noGrp="1"/>
          </p:cNvSpPr>
          <p:nvPr>
            <p:ph idx="1"/>
          </p:nvPr>
        </p:nvSpPr>
        <p:spPr>
          <a:xfrm>
            <a:off x="457200" y="1089061"/>
            <a:ext cx="8229600" cy="5589141"/>
          </a:xfrm>
        </p:spPr>
        <p:txBody>
          <a:bodyPr>
            <a:normAutofit fontScale="92500" lnSpcReduction="20000"/>
          </a:bodyPr>
          <a:lstStyle/>
          <a:p>
            <a:pPr marL="342900" marR="0" lvl="0" indent="-342900" algn="l">
              <a:spcBef>
                <a:spcPts val="0"/>
              </a:spcBef>
              <a:spcAft>
                <a:spcPts val="0"/>
              </a:spcAft>
              <a:buFont typeface="+mj-lt"/>
              <a:buAutoNum type="arabicPeriod"/>
            </a:pPr>
            <a:r>
              <a:rPr lang="en-US" sz="2400" b="1" dirty="0">
                <a:effectLst/>
                <a:ea typeface="Times New Roman" panose="02020603050405020304" pitchFamily="18" charset="0"/>
              </a:rPr>
              <a:t>Didactic</a:t>
            </a:r>
            <a:r>
              <a:rPr lang="en-US" sz="2400" b="0" dirty="0">
                <a:effectLst/>
                <a:ea typeface="Times New Roman" panose="02020603050405020304" pitchFamily="18" charset="0"/>
              </a:rPr>
              <a:t> – 15 hours</a:t>
            </a:r>
            <a:endParaRPr lang="en-US" sz="2400" b="1" dirty="0">
              <a:effectLst/>
              <a:ea typeface="Times New Roman" panose="02020603050405020304" pitchFamily="18" charset="0"/>
            </a:endParaRPr>
          </a:p>
          <a:p>
            <a:pPr marL="742950" marR="0" lvl="1" indent="-285750" algn="l">
              <a:spcBef>
                <a:spcPts val="0"/>
              </a:spcBef>
              <a:spcAft>
                <a:spcPts val="0"/>
              </a:spcAft>
              <a:buFont typeface="+mj-lt"/>
              <a:buAutoNum type="alphaLcPeriod"/>
            </a:pPr>
            <a:r>
              <a:rPr lang="en-US" sz="2400" b="0" dirty="0">
                <a:effectLst/>
                <a:ea typeface="Times New Roman" panose="02020603050405020304" pitchFamily="18" charset="0"/>
              </a:rPr>
              <a:t>Lectures/ conferences</a:t>
            </a:r>
            <a:endParaRPr lang="en-US" sz="2400" b="1" dirty="0">
              <a:effectLst/>
              <a:ea typeface="Times New Roman" panose="02020603050405020304" pitchFamily="18" charset="0"/>
            </a:endParaRPr>
          </a:p>
          <a:p>
            <a:pPr marL="742950" marR="0" lvl="1" indent="-285750" algn="l">
              <a:spcBef>
                <a:spcPts val="0"/>
              </a:spcBef>
              <a:spcAft>
                <a:spcPts val="0"/>
              </a:spcAft>
              <a:buFont typeface="+mj-lt"/>
              <a:buAutoNum type="alphaLcPeriod"/>
            </a:pPr>
            <a:r>
              <a:rPr lang="en-US" sz="2400" b="0" dirty="0">
                <a:effectLst/>
                <a:ea typeface="Times New Roman" panose="02020603050405020304" pitchFamily="18" charset="0"/>
              </a:rPr>
              <a:t>Journal club</a:t>
            </a:r>
            <a:endParaRPr lang="en-US" sz="2400" b="1" dirty="0">
              <a:effectLst/>
              <a:ea typeface="Times New Roman" panose="02020603050405020304" pitchFamily="18" charset="0"/>
            </a:endParaRPr>
          </a:p>
          <a:p>
            <a:pPr marL="742950" marR="0" lvl="1" indent="-285750" algn="l">
              <a:spcBef>
                <a:spcPts val="0"/>
              </a:spcBef>
              <a:spcAft>
                <a:spcPts val="0"/>
              </a:spcAft>
              <a:buFont typeface="+mj-lt"/>
              <a:buAutoNum type="alphaLcPeriod"/>
            </a:pPr>
            <a:r>
              <a:rPr lang="en-US" sz="2400" b="0" dirty="0">
                <a:effectLst/>
                <a:ea typeface="Times New Roman" panose="02020603050405020304" pitchFamily="18" charset="0"/>
              </a:rPr>
              <a:t>Specialty interest group meeting</a:t>
            </a:r>
            <a:endParaRPr lang="en-US" sz="2400" b="1" dirty="0">
              <a:effectLst/>
              <a:ea typeface="Times New Roman" panose="02020603050405020304" pitchFamily="18" charset="0"/>
            </a:endParaRPr>
          </a:p>
          <a:p>
            <a:pPr marL="742950" marR="0" lvl="1" indent="-285750" algn="l">
              <a:spcBef>
                <a:spcPts val="0"/>
              </a:spcBef>
              <a:spcAft>
                <a:spcPts val="0"/>
              </a:spcAft>
              <a:buFont typeface="+mj-lt"/>
              <a:buAutoNum type="alphaLcPeriod"/>
            </a:pPr>
            <a:r>
              <a:rPr lang="en-US" sz="2400" b="0" dirty="0">
                <a:effectLst/>
                <a:ea typeface="Times New Roman" panose="02020603050405020304" pitchFamily="18" charset="0"/>
              </a:rPr>
              <a:t>MSSP group meetings </a:t>
            </a:r>
            <a:endParaRPr lang="en-US" sz="2400" b="1" dirty="0">
              <a:effectLst/>
              <a:ea typeface="Times New Roman" panose="02020603050405020304" pitchFamily="18" charset="0"/>
            </a:endParaRPr>
          </a:p>
          <a:p>
            <a:pPr marL="742950" marR="0" lvl="1" indent="-285750" algn="l">
              <a:spcBef>
                <a:spcPts val="0"/>
              </a:spcBef>
              <a:spcAft>
                <a:spcPts val="0"/>
              </a:spcAft>
              <a:buFont typeface="+mj-lt"/>
              <a:buAutoNum type="alphaLcPeriod"/>
            </a:pPr>
            <a:r>
              <a:rPr lang="en-US" sz="2400" b="0" dirty="0">
                <a:effectLst/>
                <a:ea typeface="Times New Roman" panose="02020603050405020304" pitchFamily="18" charset="0"/>
              </a:rPr>
              <a:t>Other</a:t>
            </a:r>
            <a:endParaRPr lang="en-US" sz="2400" b="1" dirty="0">
              <a:effectLst/>
              <a:ea typeface="Times New Roman" panose="02020603050405020304" pitchFamily="18" charset="0"/>
            </a:endParaRPr>
          </a:p>
          <a:p>
            <a:pPr marL="342900" marR="0" lvl="0" indent="-342900" algn="l">
              <a:spcBef>
                <a:spcPts val="0"/>
              </a:spcBef>
              <a:spcAft>
                <a:spcPts val="0"/>
              </a:spcAft>
              <a:buFont typeface="+mj-lt"/>
              <a:buAutoNum type="arabicPeriod"/>
            </a:pPr>
            <a:r>
              <a:rPr lang="en-US" sz="2400" b="1" dirty="0">
                <a:effectLst/>
                <a:ea typeface="Times New Roman" panose="02020603050405020304" pitchFamily="18" charset="0"/>
              </a:rPr>
              <a:t>Clinical </a:t>
            </a:r>
          </a:p>
          <a:p>
            <a:pPr marL="742950" marR="0" lvl="1" indent="-285750" algn="l">
              <a:spcBef>
                <a:spcPts val="0"/>
              </a:spcBef>
              <a:spcAft>
                <a:spcPts val="0"/>
              </a:spcAft>
              <a:buFont typeface="+mj-lt"/>
              <a:buAutoNum type="alphaLcPeriod"/>
            </a:pPr>
            <a:r>
              <a:rPr lang="en-US" sz="2400" b="0" dirty="0">
                <a:effectLst/>
                <a:ea typeface="Times New Roman" panose="02020603050405020304" pitchFamily="18" charset="0"/>
              </a:rPr>
              <a:t>Shadowing/Experiential Opportunities – 10 hours</a:t>
            </a:r>
            <a:endParaRPr lang="en-US" sz="2400" b="1" dirty="0">
              <a:effectLst/>
              <a:ea typeface="Times New Roman" panose="02020603050405020304" pitchFamily="18" charset="0"/>
            </a:endParaRPr>
          </a:p>
          <a:p>
            <a:pPr marL="742950" marR="0" lvl="1" indent="-285750" algn="l">
              <a:spcBef>
                <a:spcPts val="0"/>
              </a:spcBef>
              <a:spcAft>
                <a:spcPts val="0"/>
              </a:spcAft>
              <a:buFont typeface="+mj-lt"/>
              <a:buAutoNum type="alphaLcPeriod"/>
            </a:pPr>
            <a:r>
              <a:rPr lang="en-US" sz="2400" b="0" dirty="0">
                <a:effectLst/>
                <a:ea typeface="Times New Roman" panose="02020603050405020304" pitchFamily="18" charset="0"/>
              </a:rPr>
              <a:t>M3 specialty elective if applicable </a:t>
            </a:r>
            <a:endParaRPr lang="en-US" sz="2400" b="1" dirty="0">
              <a:effectLst/>
              <a:ea typeface="Times New Roman" panose="02020603050405020304" pitchFamily="18" charset="0"/>
            </a:endParaRPr>
          </a:p>
          <a:p>
            <a:pPr marL="742950" marR="0" lvl="1" indent="-285750" algn="l">
              <a:spcBef>
                <a:spcPts val="0"/>
              </a:spcBef>
              <a:spcAft>
                <a:spcPts val="0"/>
              </a:spcAft>
              <a:buFont typeface="+mj-lt"/>
              <a:buAutoNum type="alphaLcPeriod"/>
            </a:pPr>
            <a:r>
              <a:rPr lang="en-US" sz="2400" b="0" dirty="0">
                <a:effectLst/>
                <a:ea typeface="Times New Roman" panose="02020603050405020304" pitchFamily="18" charset="0"/>
              </a:rPr>
              <a:t>M4 Elective </a:t>
            </a:r>
            <a:endParaRPr lang="en-US" sz="2400" b="1" dirty="0">
              <a:effectLst/>
              <a:ea typeface="Times New Roman" panose="02020603050405020304" pitchFamily="18" charset="0"/>
            </a:endParaRPr>
          </a:p>
          <a:p>
            <a:pPr marL="342900" marR="0" lvl="0" indent="-342900" algn="l">
              <a:spcBef>
                <a:spcPts val="0"/>
              </a:spcBef>
              <a:spcAft>
                <a:spcPts val="0"/>
              </a:spcAft>
              <a:buFont typeface="+mj-lt"/>
              <a:buAutoNum type="arabicPeriod"/>
            </a:pPr>
            <a:r>
              <a:rPr lang="en-US" sz="2400" b="1" dirty="0">
                <a:effectLst/>
                <a:ea typeface="Times New Roman" panose="02020603050405020304" pitchFamily="18" charset="0"/>
              </a:rPr>
              <a:t>Scholarship</a:t>
            </a:r>
            <a:r>
              <a:rPr lang="en-US" sz="2400" b="0" dirty="0">
                <a:effectLst/>
                <a:ea typeface="Times New Roman" panose="02020603050405020304" pitchFamily="18" charset="0"/>
              </a:rPr>
              <a:t> – approx. 200 hours </a:t>
            </a:r>
            <a:endParaRPr lang="en-US" sz="2400" b="1" dirty="0">
              <a:effectLst/>
              <a:ea typeface="Times New Roman" panose="02020603050405020304" pitchFamily="18" charset="0"/>
            </a:endParaRPr>
          </a:p>
          <a:p>
            <a:pPr marL="742950" marR="0" lvl="1" indent="-285750" algn="l">
              <a:spcBef>
                <a:spcPts val="0"/>
              </a:spcBef>
              <a:spcAft>
                <a:spcPts val="0"/>
              </a:spcAft>
              <a:buFont typeface="+mj-lt"/>
              <a:buAutoNum type="alphaLcPeriod"/>
            </a:pPr>
            <a:r>
              <a:rPr lang="en-US" sz="2400" b="0" dirty="0">
                <a:effectLst/>
                <a:ea typeface="Times New Roman" panose="02020603050405020304" pitchFamily="18" charset="0"/>
              </a:rPr>
              <a:t>M1/2 Summer Scholarly Project</a:t>
            </a:r>
          </a:p>
          <a:p>
            <a:pPr marL="742950" marR="0" lvl="1" indent="-285750" algn="l">
              <a:spcBef>
                <a:spcPts val="0"/>
              </a:spcBef>
              <a:spcAft>
                <a:spcPts val="0"/>
              </a:spcAft>
              <a:buFont typeface="+mj-lt"/>
              <a:buAutoNum type="alphaLcPeriod"/>
            </a:pPr>
            <a:r>
              <a:rPr lang="en-US" sz="2400" dirty="0">
                <a:effectLst/>
                <a:ea typeface="Times New Roman" panose="02020603050405020304" pitchFamily="18" charset="0"/>
              </a:rPr>
              <a:t>Presentation of project at UCCOM Fall Research Symposium or other to include on CV</a:t>
            </a:r>
          </a:p>
          <a:p>
            <a:pPr marL="742950" marR="0" lvl="1" indent="-285750" algn="l">
              <a:spcBef>
                <a:spcPts val="0"/>
              </a:spcBef>
              <a:spcAft>
                <a:spcPts val="0"/>
              </a:spcAft>
              <a:buFont typeface="+mj-lt"/>
              <a:buAutoNum type="alphaLcPeriod"/>
            </a:pPr>
            <a:r>
              <a:rPr lang="en-US" sz="2400" b="0" dirty="0">
                <a:effectLst/>
                <a:ea typeface="Times New Roman" panose="02020603050405020304" pitchFamily="18" charset="0"/>
              </a:rPr>
              <a:t>Research 101 course</a:t>
            </a:r>
            <a:endParaRPr lang="en-US" sz="2400" b="1" dirty="0">
              <a:effectLst/>
              <a:ea typeface="Times New Roman" panose="02020603050405020304" pitchFamily="18" charset="0"/>
            </a:endParaRPr>
          </a:p>
          <a:p>
            <a:pPr marL="342900" marR="0" lvl="0" indent="-342900" algn="l">
              <a:spcBef>
                <a:spcPts val="0"/>
              </a:spcBef>
              <a:spcAft>
                <a:spcPts val="0"/>
              </a:spcAft>
              <a:buFont typeface="+mj-lt"/>
              <a:buAutoNum type="arabicPeriod"/>
            </a:pPr>
            <a:r>
              <a:rPr lang="en-US" sz="2400" b="1" dirty="0">
                <a:effectLst/>
                <a:ea typeface="Times New Roman" panose="02020603050405020304" pitchFamily="18" charset="0"/>
              </a:rPr>
              <a:t>Service / Leadership </a:t>
            </a:r>
            <a:r>
              <a:rPr lang="en-US" sz="2400" b="0" dirty="0">
                <a:effectLst/>
                <a:ea typeface="Times New Roman" panose="02020603050405020304" pitchFamily="18" charset="0"/>
              </a:rPr>
              <a:t>– </a:t>
            </a:r>
            <a:r>
              <a:rPr lang="en-US" sz="2400" dirty="0">
                <a:ea typeface="Times New Roman" panose="02020603050405020304" pitchFamily="18" charset="0"/>
              </a:rPr>
              <a:t>8</a:t>
            </a:r>
            <a:r>
              <a:rPr lang="en-US" sz="2400" b="0" dirty="0">
                <a:effectLst/>
                <a:ea typeface="Times New Roman" panose="02020603050405020304" pitchFamily="18" charset="0"/>
              </a:rPr>
              <a:t> hours</a:t>
            </a:r>
            <a:endParaRPr lang="en-US" sz="2400" b="1" dirty="0">
              <a:effectLst/>
              <a:ea typeface="Times New Roman" panose="02020603050405020304" pitchFamily="18" charset="0"/>
            </a:endParaRPr>
          </a:p>
          <a:p>
            <a:pPr marL="742950" marR="0" lvl="1" indent="-285750" algn="l">
              <a:spcBef>
                <a:spcPts val="0"/>
              </a:spcBef>
              <a:spcAft>
                <a:spcPts val="0"/>
              </a:spcAft>
              <a:buFont typeface="+mj-lt"/>
              <a:buAutoNum type="alphaLcPeriod"/>
            </a:pPr>
            <a:r>
              <a:rPr lang="en-US" sz="2400" b="0" dirty="0">
                <a:effectLst/>
                <a:ea typeface="Times New Roman" panose="02020603050405020304" pitchFamily="18" charset="0"/>
              </a:rPr>
              <a:t>Volunteer</a:t>
            </a:r>
            <a:endParaRPr lang="en-US" sz="2400" b="1" dirty="0">
              <a:effectLst/>
              <a:ea typeface="Times New Roman" panose="02020603050405020304" pitchFamily="18" charset="0"/>
            </a:endParaRPr>
          </a:p>
          <a:p>
            <a:pPr marL="742950" marR="0" lvl="1" indent="-285750" algn="l">
              <a:spcBef>
                <a:spcPts val="0"/>
              </a:spcBef>
              <a:spcAft>
                <a:spcPts val="0"/>
              </a:spcAft>
              <a:buFont typeface="+mj-lt"/>
              <a:buAutoNum type="alphaLcPeriod"/>
            </a:pPr>
            <a:r>
              <a:rPr lang="en-US" sz="2400" b="0" dirty="0">
                <a:effectLst/>
                <a:ea typeface="Times New Roman" panose="02020603050405020304" pitchFamily="18" charset="0"/>
              </a:rPr>
              <a:t>Committee Member</a:t>
            </a:r>
            <a:endParaRPr lang="en-US" sz="2400" b="1" dirty="0">
              <a:effectLst/>
              <a:ea typeface="Times New Roman" panose="02020603050405020304" pitchFamily="18" charset="0"/>
            </a:endParaRPr>
          </a:p>
          <a:p>
            <a:pPr marL="742950" marR="0" lvl="1" indent="-285750" algn="l">
              <a:spcBef>
                <a:spcPts val="0"/>
              </a:spcBef>
              <a:spcAft>
                <a:spcPts val="0"/>
              </a:spcAft>
              <a:buFont typeface="+mj-lt"/>
              <a:buAutoNum type="alphaLcPeriod"/>
            </a:pPr>
            <a:r>
              <a:rPr lang="en-US" sz="2400" b="0" dirty="0">
                <a:effectLst/>
                <a:ea typeface="Times New Roman" panose="02020603050405020304" pitchFamily="18" charset="0"/>
              </a:rPr>
              <a:t>Leadership roles</a:t>
            </a:r>
            <a:endParaRPr lang="en-US" sz="2400" b="1" dirty="0">
              <a:effectLst/>
              <a:ea typeface="Times New Roman" panose="02020603050405020304" pitchFamily="18" charset="0"/>
            </a:endParaRPr>
          </a:p>
          <a:p>
            <a:pPr marL="342900" marR="0" lvl="0" indent="-342900" algn="l">
              <a:spcBef>
                <a:spcPts val="0"/>
              </a:spcBef>
              <a:spcAft>
                <a:spcPts val="0"/>
              </a:spcAft>
              <a:buFont typeface="+mj-lt"/>
              <a:buAutoNum type="arabicPeriod"/>
            </a:pPr>
            <a:r>
              <a:rPr lang="en-US" sz="2400" b="1" dirty="0">
                <a:effectLst/>
                <a:ea typeface="Times New Roman" panose="02020603050405020304" pitchFamily="18" charset="0"/>
              </a:rPr>
              <a:t>Mentorship</a:t>
            </a:r>
          </a:p>
          <a:p>
            <a:pPr marL="0" indent="0">
              <a:buNone/>
            </a:pPr>
            <a:endParaRPr lang="en-US" dirty="0"/>
          </a:p>
        </p:txBody>
      </p:sp>
    </p:spTree>
    <p:extLst>
      <p:ext uri="{BB962C8B-B14F-4D97-AF65-F5344CB8AC3E}">
        <p14:creationId xmlns:p14="http://schemas.microsoft.com/office/powerpoint/2010/main" val="21124893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753" y="274638"/>
            <a:ext cx="8681987" cy="1143000"/>
          </a:xfrm>
        </p:spPr>
        <p:txBody>
          <a:bodyPr>
            <a:normAutofit fontScale="90000"/>
          </a:bodyPr>
          <a:lstStyle/>
          <a:p>
            <a:r>
              <a:rPr lang="en-US" dirty="0"/>
              <a:t>M1/Phase 1 Minimum Requirements</a:t>
            </a:r>
          </a:p>
        </p:txBody>
      </p:sp>
      <p:sp>
        <p:nvSpPr>
          <p:cNvPr id="3" name="Content Placeholder 2"/>
          <p:cNvSpPr>
            <a:spLocks noGrp="1"/>
          </p:cNvSpPr>
          <p:nvPr>
            <p:ph idx="1"/>
          </p:nvPr>
        </p:nvSpPr>
        <p:spPr/>
        <p:txBody>
          <a:bodyPr>
            <a:normAutofit fontScale="85000" lnSpcReduction="10000"/>
          </a:bodyPr>
          <a:lstStyle/>
          <a:p>
            <a:pPr marL="742950" marR="0" lvl="1" indent="-285750" algn="l">
              <a:spcBef>
                <a:spcPts val="0"/>
              </a:spcBef>
              <a:spcAft>
                <a:spcPts val="0"/>
              </a:spcAft>
              <a:buFont typeface="Courier New" panose="02070309020205020404" pitchFamily="49" charset="0"/>
              <a:buChar char="o"/>
            </a:pPr>
            <a:r>
              <a:rPr lang="en-US" sz="3200" dirty="0">
                <a:ea typeface="Times New Roman" panose="02020603050405020304" pitchFamily="18" charset="0"/>
              </a:rPr>
              <a:t>Strive to p</a:t>
            </a:r>
            <a:r>
              <a:rPr lang="en-US" sz="3200" b="0" dirty="0">
                <a:effectLst/>
                <a:ea typeface="Times New Roman" panose="02020603050405020304" pitchFamily="18" charset="0"/>
              </a:rPr>
              <a:t>articipate in two “activities” per month averaged over a six month time period – any combination of above didactic, clinical, shadowing/experiential, service/leadership </a:t>
            </a:r>
          </a:p>
          <a:p>
            <a:pPr marL="457200" marR="0" lvl="1" indent="0" algn="l">
              <a:spcBef>
                <a:spcPts val="0"/>
              </a:spcBef>
              <a:spcAft>
                <a:spcPts val="0"/>
              </a:spcAft>
              <a:buNone/>
            </a:pPr>
            <a:endParaRPr lang="en-US" sz="3200" b="1" dirty="0">
              <a:effectLst/>
              <a:ea typeface="Times New Roman" panose="02020603050405020304" pitchFamily="18" charset="0"/>
            </a:endParaRPr>
          </a:p>
          <a:p>
            <a:pPr marL="742950" marR="0" lvl="1" indent="-285750" algn="l">
              <a:spcBef>
                <a:spcPts val="0"/>
              </a:spcBef>
              <a:spcAft>
                <a:spcPts val="0"/>
              </a:spcAft>
              <a:buFont typeface="Courier New" panose="02070309020205020404" pitchFamily="49" charset="0"/>
              <a:buChar char="o"/>
            </a:pPr>
            <a:r>
              <a:rPr lang="en-US" sz="3200" dirty="0">
                <a:ea typeface="Times New Roman" panose="02020603050405020304" pitchFamily="18" charset="0"/>
              </a:rPr>
              <a:t>M</a:t>
            </a:r>
            <a:r>
              <a:rPr lang="en-US" sz="3200" b="0" dirty="0">
                <a:effectLst/>
                <a:ea typeface="Times New Roman" panose="02020603050405020304" pitchFamily="18" charset="0"/>
              </a:rPr>
              <a:t>eet a minimum of one time over the course of year one with mentor</a:t>
            </a:r>
          </a:p>
          <a:p>
            <a:pPr marL="457200" marR="0" lvl="1" indent="0" algn="l">
              <a:spcBef>
                <a:spcPts val="0"/>
              </a:spcBef>
              <a:spcAft>
                <a:spcPts val="0"/>
              </a:spcAft>
              <a:buNone/>
            </a:pPr>
            <a:endParaRPr lang="en-US" sz="3200" b="1" dirty="0">
              <a:effectLst/>
              <a:ea typeface="Times New Roman" panose="02020603050405020304" pitchFamily="18" charset="0"/>
            </a:endParaRPr>
          </a:p>
          <a:p>
            <a:pPr marL="742950" marR="0" lvl="1" indent="-285750" algn="l">
              <a:spcBef>
                <a:spcPts val="0"/>
              </a:spcBef>
              <a:spcAft>
                <a:spcPts val="0"/>
              </a:spcAft>
              <a:buFont typeface="Courier New" panose="02070309020205020404" pitchFamily="49" charset="0"/>
              <a:buChar char="o"/>
            </a:pPr>
            <a:r>
              <a:rPr lang="en-US" sz="3200" dirty="0">
                <a:ea typeface="Times New Roman" panose="02020603050405020304" pitchFamily="18" charset="0"/>
              </a:rPr>
              <a:t>C</a:t>
            </a:r>
            <a:r>
              <a:rPr lang="en-US" sz="3200" b="0" dirty="0">
                <a:effectLst/>
                <a:ea typeface="Times New Roman" panose="02020603050405020304" pitchFamily="18" charset="0"/>
              </a:rPr>
              <a:t>omplete the online course Research 101 prior to starting the summer research project (10 hours online asynchronous)</a:t>
            </a:r>
            <a:endParaRPr lang="en-US" sz="3200" b="1" dirty="0">
              <a:effectLst/>
              <a:ea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6736875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004" y="274638"/>
            <a:ext cx="8758990" cy="1143000"/>
          </a:xfrm>
        </p:spPr>
        <p:txBody>
          <a:bodyPr>
            <a:normAutofit/>
          </a:bodyPr>
          <a:lstStyle/>
          <a:p>
            <a:r>
              <a:rPr lang="en-US" sz="3600" dirty="0"/>
              <a:t>Summer Research between M1 and M2</a:t>
            </a:r>
          </a:p>
        </p:txBody>
      </p:sp>
      <p:sp>
        <p:nvSpPr>
          <p:cNvPr id="3" name="Content Placeholder 2"/>
          <p:cNvSpPr>
            <a:spLocks noGrp="1"/>
          </p:cNvSpPr>
          <p:nvPr>
            <p:ph idx="1"/>
          </p:nvPr>
        </p:nvSpPr>
        <p:spPr>
          <a:xfrm>
            <a:off x="154004" y="1222625"/>
            <a:ext cx="8758990" cy="5360737"/>
          </a:xfrm>
        </p:spPr>
        <p:txBody>
          <a:bodyPr>
            <a:normAutofit fontScale="92500"/>
          </a:bodyPr>
          <a:lstStyle/>
          <a:p>
            <a:pPr marL="742950" marR="0" lvl="1" indent="-285750" algn="l">
              <a:spcBef>
                <a:spcPts val="0"/>
              </a:spcBef>
              <a:spcAft>
                <a:spcPts val="0"/>
              </a:spcAft>
              <a:buFont typeface="Courier New" panose="02070309020205020404" pitchFamily="49" charset="0"/>
              <a:buChar char="o"/>
            </a:pPr>
            <a:r>
              <a:rPr lang="en-US" sz="3300" b="0" dirty="0">
                <a:effectLst/>
                <a:ea typeface="Times New Roman" panose="02020603050405020304" pitchFamily="18" charset="0"/>
              </a:rPr>
              <a:t>Research opportunity during the summer between M1 and M2</a:t>
            </a:r>
            <a:endParaRPr lang="en-US" sz="3300" b="1" dirty="0">
              <a:effectLst/>
              <a:ea typeface="Times New Roman" panose="02020603050405020304" pitchFamily="18" charset="0"/>
            </a:endParaRPr>
          </a:p>
          <a:p>
            <a:pPr marL="742950" marR="0" lvl="1" indent="-285750" algn="l">
              <a:spcBef>
                <a:spcPts val="0"/>
              </a:spcBef>
              <a:spcAft>
                <a:spcPts val="0"/>
              </a:spcAft>
              <a:buFont typeface="Courier New" panose="02070309020205020404" pitchFamily="49" charset="0"/>
              <a:buChar char="o"/>
            </a:pPr>
            <a:r>
              <a:rPr lang="en-US" sz="3300" b="0" dirty="0">
                <a:effectLst/>
                <a:ea typeface="Times New Roman" panose="02020603050405020304" pitchFamily="18" charset="0"/>
              </a:rPr>
              <a:t>Minimum of 200 student work hours for research project</a:t>
            </a:r>
            <a:endParaRPr lang="en-US" sz="3300" b="1" dirty="0">
              <a:effectLst/>
              <a:ea typeface="Times New Roman" panose="02020603050405020304" pitchFamily="18" charset="0"/>
            </a:endParaRPr>
          </a:p>
          <a:p>
            <a:pPr marL="742950" marR="0" lvl="1" indent="-285750" algn="l">
              <a:spcBef>
                <a:spcPts val="0"/>
              </a:spcBef>
              <a:spcAft>
                <a:spcPts val="0"/>
              </a:spcAft>
              <a:buFont typeface="Courier New" panose="02070309020205020404" pitchFamily="49" charset="0"/>
              <a:buChar char="o"/>
            </a:pPr>
            <a:r>
              <a:rPr lang="en-US" sz="3300" b="0" dirty="0">
                <a:effectLst/>
                <a:ea typeface="Times New Roman" panose="02020603050405020304" pitchFamily="18" charset="0"/>
              </a:rPr>
              <a:t>Culminate in a final project and at minimum be entered in the M2 Fall November Research and Service Symposium </a:t>
            </a:r>
            <a:r>
              <a:rPr lang="en-US" sz="3300" dirty="0">
                <a:ea typeface="Times New Roman" panose="02020603050405020304" pitchFamily="18" charset="0"/>
              </a:rPr>
              <a:t>or other means for presenting/publishing for CV</a:t>
            </a:r>
            <a:endParaRPr lang="en-US" sz="3300" b="1" dirty="0">
              <a:effectLst/>
              <a:ea typeface="Times New Roman" panose="02020603050405020304" pitchFamily="18" charset="0"/>
            </a:endParaRPr>
          </a:p>
          <a:p>
            <a:pPr marL="742950" marR="0" lvl="1" indent="-285750" algn="l">
              <a:spcBef>
                <a:spcPts val="0"/>
              </a:spcBef>
              <a:spcAft>
                <a:spcPts val="0"/>
              </a:spcAft>
              <a:buFont typeface="Courier New" panose="02070309020205020404" pitchFamily="49" charset="0"/>
              <a:buChar char="o"/>
            </a:pPr>
            <a:r>
              <a:rPr lang="en-US" sz="3300" b="0" dirty="0">
                <a:effectLst/>
                <a:ea typeface="Times New Roman" panose="02020603050405020304" pitchFamily="18" charset="0"/>
              </a:rPr>
              <a:t>Students should strive to present at local, regional, or national conferences.</a:t>
            </a:r>
            <a:endParaRPr lang="en-US" sz="3300" b="1" dirty="0">
              <a:effectLst/>
              <a:ea typeface="Times New Roman" panose="02020603050405020304" pitchFamily="18" charset="0"/>
            </a:endParaRPr>
          </a:p>
          <a:p>
            <a:pPr marL="742950" marR="0" lvl="1" indent="-285750" algn="l">
              <a:spcBef>
                <a:spcPts val="0"/>
              </a:spcBef>
              <a:spcAft>
                <a:spcPts val="0"/>
              </a:spcAft>
              <a:buFont typeface="Courier New" panose="02070309020205020404" pitchFamily="49" charset="0"/>
              <a:buChar char="o"/>
            </a:pPr>
            <a:r>
              <a:rPr lang="en-US" sz="3300" b="0" dirty="0">
                <a:effectLst/>
                <a:ea typeface="Times New Roman" panose="02020603050405020304" pitchFamily="18" charset="0"/>
              </a:rPr>
              <a:t>Students should strive to publish. </a:t>
            </a:r>
            <a:endParaRPr lang="en-US" sz="3300" b="1" dirty="0">
              <a:effectLst/>
              <a:ea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6095518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329" y="274638"/>
            <a:ext cx="8516471" cy="1143000"/>
          </a:xfrm>
        </p:spPr>
        <p:txBody>
          <a:bodyPr>
            <a:normAutofit fontScale="90000"/>
          </a:bodyPr>
          <a:lstStyle/>
          <a:p>
            <a:r>
              <a:rPr lang="en-US" dirty="0"/>
              <a:t>M2/Phase 2 Minimum Requirements</a:t>
            </a:r>
          </a:p>
        </p:txBody>
      </p:sp>
      <p:sp>
        <p:nvSpPr>
          <p:cNvPr id="3" name="Content Placeholder 2"/>
          <p:cNvSpPr>
            <a:spLocks noGrp="1"/>
          </p:cNvSpPr>
          <p:nvPr>
            <p:ph idx="1"/>
          </p:nvPr>
        </p:nvSpPr>
        <p:spPr/>
        <p:txBody>
          <a:bodyPr>
            <a:normAutofit/>
          </a:bodyPr>
          <a:lstStyle/>
          <a:p>
            <a:pPr marL="742950" marR="0" lvl="1" indent="-285750" algn="l">
              <a:spcBef>
                <a:spcPts val="0"/>
              </a:spcBef>
              <a:spcAft>
                <a:spcPts val="0"/>
              </a:spcAft>
              <a:buFont typeface="Courier New" panose="02070309020205020404" pitchFamily="49" charset="0"/>
              <a:buChar char="o"/>
            </a:pPr>
            <a:r>
              <a:rPr lang="en-US" sz="3200" b="0" dirty="0">
                <a:effectLst/>
                <a:ea typeface="Times New Roman" panose="02020603050405020304" pitchFamily="18" charset="0"/>
              </a:rPr>
              <a:t>Strive to participate in two “activities” per month averaged over a six month time period – any combination of above didactic, clinical, shadowing, service/leadership. </a:t>
            </a:r>
          </a:p>
          <a:p>
            <a:pPr marL="457200" marR="0" lvl="1" indent="0" algn="l">
              <a:spcBef>
                <a:spcPts val="0"/>
              </a:spcBef>
              <a:spcAft>
                <a:spcPts val="0"/>
              </a:spcAft>
              <a:buNone/>
            </a:pPr>
            <a:endParaRPr lang="en-US" sz="3200" b="1" dirty="0">
              <a:effectLst/>
              <a:ea typeface="Times New Roman" panose="02020603050405020304" pitchFamily="18" charset="0"/>
            </a:endParaRPr>
          </a:p>
          <a:p>
            <a:pPr marL="742950" marR="0" lvl="1" indent="-285750" algn="l">
              <a:spcBef>
                <a:spcPts val="0"/>
              </a:spcBef>
              <a:spcAft>
                <a:spcPts val="0"/>
              </a:spcAft>
              <a:buFont typeface="Courier New" panose="02070309020205020404" pitchFamily="49" charset="0"/>
              <a:buChar char="o"/>
            </a:pPr>
            <a:r>
              <a:rPr lang="en-US" sz="3200" dirty="0">
                <a:ea typeface="Times New Roman" panose="02020603050405020304" pitchFamily="18" charset="0"/>
              </a:rPr>
              <a:t>M</a:t>
            </a:r>
            <a:r>
              <a:rPr lang="en-US" sz="3200" b="0" dirty="0">
                <a:effectLst/>
                <a:ea typeface="Times New Roman" panose="02020603050405020304" pitchFamily="18" charset="0"/>
              </a:rPr>
              <a:t>eet a minimum of one time over the course of year one with their mentor</a:t>
            </a:r>
          </a:p>
          <a:p>
            <a:pPr marL="0" indent="0">
              <a:buNone/>
            </a:pPr>
            <a:endParaRPr lang="en-US" dirty="0"/>
          </a:p>
        </p:txBody>
      </p:sp>
    </p:spTree>
    <p:extLst>
      <p:ext uri="{BB962C8B-B14F-4D97-AF65-F5344CB8AC3E}">
        <p14:creationId xmlns:p14="http://schemas.microsoft.com/office/powerpoint/2010/main" val="33905089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M3/Phase 2 Requirements</a:t>
            </a:r>
          </a:p>
        </p:txBody>
      </p:sp>
      <p:sp>
        <p:nvSpPr>
          <p:cNvPr id="3" name="Content Placeholder 2"/>
          <p:cNvSpPr>
            <a:spLocks noGrp="1"/>
          </p:cNvSpPr>
          <p:nvPr>
            <p:ph idx="1"/>
          </p:nvPr>
        </p:nvSpPr>
        <p:spPr/>
        <p:txBody>
          <a:bodyPr>
            <a:normAutofit/>
          </a:bodyPr>
          <a:lstStyle/>
          <a:p>
            <a:r>
              <a:rPr lang="en-US" dirty="0"/>
              <a:t>May request but not require student to participate in a specialty two-week elective during M3 (EM, Geriatrics) </a:t>
            </a:r>
          </a:p>
          <a:p>
            <a:r>
              <a:rPr lang="en-US" dirty="0"/>
              <a:t>Students will be given priority to the specialty elective.</a:t>
            </a:r>
          </a:p>
          <a:p>
            <a:r>
              <a:rPr lang="en-US" dirty="0"/>
              <a:t>Continue mentoring at least twice/year for research and planning of M4 or residency</a:t>
            </a:r>
          </a:p>
          <a:p>
            <a:pPr marL="0" indent="0">
              <a:buNone/>
            </a:pPr>
            <a:endParaRPr lang="en-US" dirty="0"/>
          </a:p>
        </p:txBody>
      </p:sp>
    </p:spTree>
    <p:extLst>
      <p:ext uri="{BB962C8B-B14F-4D97-AF65-F5344CB8AC3E}">
        <p14:creationId xmlns:p14="http://schemas.microsoft.com/office/powerpoint/2010/main" val="12525436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M4/Phase 3 Requirements</a:t>
            </a:r>
          </a:p>
        </p:txBody>
      </p:sp>
      <p:sp>
        <p:nvSpPr>
          <p:cNvPr id="3" name="Content Placeholder 2"/>
          <p:cNvSpPr>
            <a:spLocks noGrp="1"/>
          </p:cNvSpPr>
          <p:nvPr>
            <p:ph idx="1"/>
          </p:nvPr>
        </p:nvSpPr>
        <p:spPr/>
        <p:txBody>
          <a:bodyPr/>
          <a:lstStyle/>
          <a:p>
            <a:r>
              <a:rPr lang="en-US" dirty="0"/>
              <a:t>Complete minimum of two week with most MSSPs requiring four-week clinical elective work in an area related to the specialty track</a:t>
            </a:r>
          </a:p>
          <a:p>
            <a:pPr lvl="1"/>
            <a:r>
              <a:rPr lang="en-US" dirty="0"/>
              <a:t>Discuss with MSSP director </a:t>
            </a:r>
          </a:p>
          <a:p>
            <a:pPr marL="0" indent="0">
              <a:buNone/>
            </a:pPr>
            <a:endParaRPr lang="en-US" dirty="0"/>
          </a:p>
          <a:p>
            <a:endParaRPr lang="en-US" dirty="0"/>
          </a:p>
          <a:p>
            <a:pPr marL="0" indent="0">
              <a:buNone/>
            </a:pPr>
            <a:endParaRPr lang="en-US" dirty="0"/>
          </a:p>
        </p:txBody>
      </p:sp>
    </p:spTree>
    <p:extLst>
      <p:ext uri="{BB962C8B-B14F-4D97-AF65-F5344CB8AC3E}">
        <p14:creationId xmlns:p14="http://schemas.microsoft.com/office/powerpoint/2010/main" val="1686768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D8DAB-5DF1-88F6-DA0D-D379F5952131}"/>
              </a:ext>
            </a:extLst>
          </p:cNvPr>
          <p:cNvSpPr>
            <a:spLocks noGrp="1"/>
          </p:cNvSpPr>
          <p:nvPr>
            <p:ph type="title"/>
          </p:nvPr>
        </p:nvSpPr>
        <p:spPr/>
        <p:txBody>
          <a:bodyPr/>
          <a:lstStyle/>
          <a:p>
            <a:r>
              <a:rPr lang="en-US" dirty="0"/>
              <a:t>MSTP Students</a:t>
            </a:r>
          </a:p>
        </p:txBody>
      </p:sp>
      <p:sp>
        <p:nvSpPr>
          <p:cNvPr id="3" name="Content Placeholder 2">
            <a:extLst>
              <a:ext uri="{FF2B5EF4-FFF2-40B4-BE49-F238E27FC236}">
                <a16:creationId xmlns:a16="http://schemas.microsoft.com/office/drawing/2014/main" id="{1346E6C1-212F-A9A1-42C0-972EF35F17B1}"/>
              </a:ext>
            </a:extLst>
          </p:cNvPr>
          <p:cNvSpPr>
            <a:spLocks noGrp="1"/>
          </p:cNvSpPr>
          <p:nvPr>
            <p:ph idx="1"/>
          </p:nvPr>
        </p:nvSpPr>
        <p:spPr/>
        <p:txBody>
          <a:bodyPr/>
          <a:lstStyle/>
          <a:p>
            <a:r>
              <a:rPr lang="en-US" dirty="0"/>
              <a:t>May apply to an MSSP</a:t>
            </a:r>
          </a:p>
          <a:p>
            <a:r>
              <a:rPr lang="en-US" dirty="0"/>
              <a:t>Reach out to Dr. Ellis to discuss summer research commitment of MSSP with MSTP requirements</a:t>
            </a:r>
          </a:p>
        </p:txBody>
      </p:sp>
    </p:spTree>
    <p:extLst>
      <p:ext uri="{BB962C8B-B14F-4D97-AF65-F5344CB8AC3E}">
        <p14:creationId xmlns:p14="http://schemas.microsoft.com/office/powerpoint/2010/main" val="14488996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9C794-3B6D-4B5D-3F87-D625AD9495C8}"/>
              </a:ext>
            </a:extLst>
          </p:cNvPr>
          <p:cNvSpPr>
            <a:spLocks noGrp="1"/>
          </p:cNvSpPr>
          <p:nvPr>
            <p:ph type="title"/>
          </p:nvPr>
        </p:nvSpPr>
        <p:spPr/>
        <p:txBody>
          <a:bodyPr/>
          <a:lstStyle/>
          <a:p>
            <a:r>
              <a:rPr lang="en-US" dirty="0"/>
              <a:t>Longitudinal Elective</a:t>
            </a:r>
          </a:p>
        </p:txBody>
      </p:sp>
      <p:sp>
        <p:nvSpPr>
          <p:cNvPr id="3" name="Content Placeholder 2">
            <a:extLst>
              <a:ext uri="{FF2B5EF4-FFF2-40B4-BE49-F238E27FC236}">
                <a16:creationId xmlns:a16="http://schemas.microsoft.com/office/drawing/2014/main" id="{8313DE7B-B254-0CEA-AFDB-2508525A1F95}"/>
              </a:ext>
            </a:extLst>
          </p:cNvPr>
          <p:cNvSpPr>
            <a:spLocks noGrp="1"/>
          </p:cNvSpPr>
          <p:nvPr>
            <p:ph idx="1"/>
          </p:nvPr>
        </p:nvSpPr>
        <p:spPr/>
        <p:txBody>
          <a:bodyPr/>
          <a:lstStyle/>
          <a:p>
            <a:r>
              <a:rPr lang="en-US" dirty="0"/>
              <a:t>May NOT / DIFFICULT to participate in MSSP if enroll in Medical Spanish Elective due to required summer work</a:t>
            </a:r>
          </a:p>
          <a:p>
            <a:r>
              <a:rPr lang="en-US" dirty="0"/>
              <a:t>It is possible to do Global Health elective but must work with both directors due to 2 week summer work</a:t>
            </a:r>
          </a:p>
        </p:txBody>
      </p:sp>
    </p:spTree>
    <p:extLst>
      <p:ext uri="{BB962C8B-B14F-4D97-AF65-F5344CB8AC3E}">
        <p14:creationId xmlns:p14="http://schemas.microsoft.com/office/powerpoint/2010/main" val="4021045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E03FD-D1D5-80BC-7ED6-F6811B271A07}"/>
              </a:ext>
            </a:extLst>
          </p:cNvPr>
          <p:cNvSpPr>
            <a:spLocks noGrp="1"/>
          </p:cNvSpPr>
          <p:nvPr>
            <p:ph type="title"/>
          </p:nvPr>
        </p:nvSpPr>
        <p:spPr>
          <a:xfrm>
            <a:off x="457200" y="274638"/>
            <a:ext cx="8229600" cy="756303"/>
          </a:xfrm>
        </p:spPr>
        <p:txBody>
          <a:bodyPr>
            <a:normAutofit fontScale="90000"/>
          </a:bodyPr>
          <a:lstStyle/>
          <a:p>
            <a:r>
              <a:rPr lang="en-US" dirty="0"/>
              <a:t>Longitudinal Electives</a:t>
            </a:r>
          </a:p>
        </p:txBody>
      </p:sp>
      <p:sp>
        <p:nvSpPr>
          <p:cNvPr id="3" name="Content Placeholder 2">
            <a:extLst>
              <a:ext uri="{FF2B5EF4-FFF2-40B4-BE49-F238E27FC236}">
                <a16:creationId xmlns:a16="http://schemas.microsoft.com/office/drawing/2014/main" id="{81A85CC1-6B32-65B2-04E2-CAB314EDA26B}"/>
              </a:ext>
            </a:extLst>
          </p:cNvPr>
          <p:cNvSpPr>
            <a:spLocks noGrp="1"/>
          </p:cNvSpPr>
          <p:nvPr>
            <p:ph idx="1"/>
          </p:nvPr>
        </p:nvSpPr>
        <p:spPr>
          <a:xfrm>
            <a:off x="564777" y="1156446"/>
            <a:ext cx="8229600" cy="4993341"/>
          </a:xfrm>
        </p:spPr>
        <p:txBody>
          <a:bodyPr>
            <a:normAutofit lnSpcReduction="10000"/>
          </a:bodyPr>
          <a:lstStyle/>
          <a:p>
            <a:pPr marL="0" marR="0">
              <a:lnSpc>
                <a:spcPct val="107000"/>
              </a:lnSpc>
              <a:spcAft>
                <a:spcPts val="800"/>
              </a:spcAft>
              <a:buNone/>
            </a:pPr>
            <a:r>
              <a:rPr lang="en-US" sz="1800" u="sng" dirty="0">
                <a:latin typeface="Times New Roman" panose="02020603050405020304" pitchFamily="18" charset="0"/>
                <a:ea typeface="Calibri" panose="020F0502020204030204" pitchFamily="34" charset="0"/>
                <a:cs typeface="Times New Roman" panose="02020603050405020304" pitchFamily="18" charset="0"/>
              </a:rPr>
              <a:t>Definition</a:t>
            </a:r>
            <a:r>
              <a:rPr lang="en-US" sz="1800" dirty="0">
                <a:latin typeface="Times New Roman" panose="02020603050405020304" pitchFamily="18" charset="0"/>
                <a:ea typeface="Calibri" panose="020F0502020204030204" pitchFamily="34" charset="0"/>
                <a:cs typeface="Times New Roman" panose="02020603050405020304" pitchFamily="18" charset="0"/>
              </a:rPr>
              <a:t>: Elective starting in Phase 1 spanning potentially through Phase 3 for which credit is applied to Phase 3 thus freeing up time in Phase 3 for other endeavors</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Aft>
                <a:spcPts val="800"/>
              </a:spcAft>
              <a:buNone/>
            </a:pPr>
            <a:r>
              <a:rPr lang="en-US" sz="1800" dirty="0">
                <a:effectLst/>
                <a:latin typeface="Times New Roman" panose="02020603050405020304" pitchFamily="18" charset="0"/>
                <a:ea typeface="Calibri" panose="020F0502020204030204" pitchFamily="34" charset="0"/>
              </a:rPr>
              <a:t>May apply for consideration to more than one longitudinal elective but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restricted to enrolling in only ONE longitudinal elective. </a:t>
            </a:r>
          </a:p>
          <a:p>
            <a:pPr marL="0" marR="0">
              <a:lnSpc>
                <a:spcPct val="107000"/>
              </a:lnSpc>
              <a:spcAft>
                <a:spcPts val="800"/>
              </a:spcAf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Students applying for a longitudinal elective should be in good academic standing. However, if a student experiences academic difficulty at any time while enrolled in the elective, consideration of withdrawal will be discussed with the elective director, student, and possibly advisor in the office of student affairs. </a:t>
            </a:r>
          </a:p>
          <a:p>
            <a:pPr marL="0" marR="0">
              <a:lnSpc>
                <a:spcPct val="107000"/>
              </a:lnSpc>
              <a:spcAft>
                <a:spcPts val="800"/>
              </a:spcAf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Options:</a:t>
            </a:r>
          </a:p>
          <a:p>
            <a:pPr marL="342900" marR="0" lvl="0" indent="-342900">
              <a:lnSpc>
                <a:spcPct val="107000"/>
              </a:lnSpc>
              <a:buFont typeface="+mj-lt"/>
              <a:buAutoNum type="arabicPeriod"/>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Healthy Children: Addressing Social Needs to Improve Health Outcomes (2 weeks credit)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buFont typeface="+mj-lt"/>
              <a:buAutoNum type="arabicPeriod"/>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Teaching in Medical Education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TiME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(4 weeks credit)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buFont typeface="+mj-lt"/>
              <a:buAutoNum type="arabicPeriod"/>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Medical Spanish Elective (4 weeks credit)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Aft>
                <a:spcPts val="800"/>
              </a:spcAft>
              <a:buFont typeface="+mj-lt"/>
              <a:buAutoNum type="arabicPeriod"/>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Foundations in Global Health Longitudinal Elective (4 weeks credit)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buNone/>
            </a:pP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Aft>
                <a:spcPts val="80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4147214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MSSP Honors Notations</a:t>
            </a:r>
          </a:p>
        </p:txBody>
      </p:sp>
      <p:sp>
        <p:nvSpPr>
          <p:cNvPr id="3" name="Content Placeholder 2"/>
          <p:cNvSpPr>
            <a:spLocks noGrp="1"/>
          </p:cNvSpPr>
          <p:nvPr>
            <p:ph idx="1"/>
          </p:nvPr>
        </p:nvSpPr>
        <p:spPr>
          <a:xfrm>
            <a:off x="457200" y="1600200"/>
            <a:ext cx="8229600" cy="4677310"/>
          </a:xfrm>
        </p:spPr>
        <p:txBody>
          <a:bodyPr>
            <a:normAutofit fontScale="92500" lnSpcReduction="10000"/>
          </a:bodyPr>
          <a:lstStyle/>
          <a:p>
            <a:pPr marL="342900" marR="0" lvl="0" indent="-342900" algn="l">
              <a:spcBef>
                <a:spcPts val="0"/>
              </a:spcBef>
              <a:spcAft>
                <a:spcPts val="0"/>
              </a:spcAft>
              <a:buFont typeface="Courier New" panose="02070309020205020404" pitchFamily="49" charset="0"/>
              <a:buChar char="o"/>
            </a:pPr>
            <a:r>
              <a:rPr lang="en-US" sz="3200" b="0" dirty="0">
                <a:effectLst/>
                <a:ea typeface="Times New Roman" panose="02020603050405020304" pitchFamily="18" charset="0"/>
              </a:rPr>
              <a:t>Students who successfully complete all MSSP requirements will have the MSSP distinction mentioned during the award of their medical degree at the College of Medicine’s Honors Day ceremony</a:t>
            </a:r>
            <a:endParaRPr lang="en-US" sz="2000" b="1" dirty="0">
              <a:effectLst/>
              <a:ea typeface="Times New Roman" panose="02020603050405020304" pitchFamily="18" charset="0"/>
            </a:endParaRPr>
          </a:p>
          <a:p>
            <a:pPr marL="342900" marR="0" lvl="0" indent="-342900" algn="l">
              <a:spcBef>
                <a:spcPts val="0"/>
              </a:spcBef>
              <a:spcAft>
                <a:spcPts val="0"/>
              </a:spcAft>
              <a:buFont typeface="Courier New" panose="02070309020205020404" pitchFamily="49" charset="0"/>
              <a:buChar char="o"/>
            </a:pPr>
            <a:r>
              <a:rPr lang="en-US" sz="3200" b="0" dirty="0">
                <a:effectLst/>
                <a:ea typeface="Times New Roman" panose="02020603050405020304" pitchFamily="18" charset="0"/>
              </a:rPr>
              <a:t>Students may comment in the noteworthy characteristic on the MSPE of their success with the MSSP</a:t>
            </a:r>
            <a:endParaRPr lang="en-US" sz="2000" b="1" dirty="0">
              <a:effectLst/>
              <a:ea typeface="Times New Roman" panose="02020603050405020304" pitchFamily="18" charset="0"/>
            </a:endParaRPr>
          </a:p>
          <a:p>
            <a:pPr marL="342900" marR="0" lvl="0" indent="-342900" algn="l">
              <a:spcBef>
                <a:spcPts val="0"/>
              </a:spcBef>
              <a:spcAft>
                <a:spcPts val="0"/>
              </a:spcAft>
              <a:buFont typeface="Courier New" panose="02070309020205020404" pitchFamily="49" charset="0"/>
              <a:buChar char="o"/>
            </a:pPr>
            <a:r>
              <a:rPr lang="en-US" sz="3200" b="0" dirty="0">
                <a:effectLst/>
                <a:ea typeface="Times New Roman" panose="02020603050405020304" pitchFamily="18" charset="0"/>
              </a:rPr>
              <a:t>Students may utilize the honors section of the ERAS application to share their MSSP experience</a:t>
            </a:r>
            <a:endParaRPr lang="en-US" sz="2000" b="1" dirty="0">
              <a:effectLst/>
              <a:ea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4512351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Financial Support</a:t>
            </a:r>
          </a:p>
        </p:txBody>
      </p:sp>
      <p:sp>
        <p:nvSpPr>
          <p:cNvPr id="3" name="Content Placeholder 2"/>
          <p:cNvSpPr>
            <a:spLocks noGrp="1"/>
          </p:cNvSpPr>
          <p:nvPr>
            <p:ph idx="1"/>
          </p:nvPr>
        </p:nvSpPr>
        <p:spPr/>
        <p:txBody>
          <a:bodyPr/>
          <a:lstStyle/>
          <a:p>
            <a:r>
              <a:rPr lang="en-US" dirty="0"/>
              <a:t>Sponsoring departments are encouraged, but not required, to provide financial support for students participating in the summer component of their track. </a:t>
            </a:r>
          </a:p>
          <a:p>
            <a:pPr lvl="1"/>
            <a:r>
              <a:rPr lang="en-US" dirty="0"/>
              <a:t>Range to date $ 800 - $5000</a:t>
            </a:r>
          </a:p>
          <a:p>
            <a:pPr marL="0" indent="0">
              <a:buNone/>
            </a:pPr>
            <a:endParaRPr lang="en-US" dirty="0"/>
          </a:p>
        </p:txBody>
      </p:sp>
    </p:spTree>
    <p:extLst>
      <p:ext uri="{BB962C8B-B14F-4D97-AF65-F5344CB8AC3E}">
        <p14:creationId xmlns:p14="http://schemas.microsoft.com/office/powerpoint/2010/main" val="185846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62E83-DF41-44B7-8F6B-9EB900D0CA8E}"/>
              </a:ext>
            </a:extLst>
          </p:cNvPr>
          <p:cNvSpPr>
            <a:spLocks noGrp="1"/>
          </p:cNvSpPr>
          <p:nvPr>
            <p:ph type="title"/>
          </p:nvPr>
        </p:nvSpPr>
        <p:spPr/>
        <p:txBody>
          <a:bodyPr/>
          <a:lstStyle/>
          <a:p>
            <a:r>
              <a:rPr lang="en-US" dirty="0"/>
              <a:t>Academic Expectations</a:t>
            </a:r>
          </a:p>
        </p:txBody>
      </p:sp>
      <p:sp>
        <p:nvSpPr>
          <p:cNvPr id="3" name="Content Placeholder 2">
            <a:extLst>
              <a:ext uri="{FF2B5EF4-FFF2-40B4-BE49-F238E27FC236}">
                <a16:creationId xmlns:a16="http://schemas.microsoft.com/office/drawing/2014/main" id="{2688F0BA-2DF4-4339-8438-DA218B756F0C}"/>
              </a:ext>
            </a:extLst>
          </p:cNvPr>
          <p:cNvSpPr>
            <a:spLocks noGrp="1"/>
          </p:cNvSpPr>
          <p:nvPr>
            <p:ph idx="1"/>
          </p:nvPr>
        </p:nvSpPr>
        <p:spPr/>
        <p:txBody>
          <a:bodyPr>
            <a:normAutofit fontScale="92500" lnSpcReduction="20000"/>
          </a:bodyPr>
          <a:lstStyle/>
          <a:p>
            <a:pPr marL="742950" marR="0" lvl="1" indent="-285750">
              <a:lnSpc>
                <a:spcPct val="107000"/>
              </a:lnSpc>
              <a:spcBef>
                <a:spcPts val="0"/>
              </a:spcBef>
              <a:spcAft>
                <a:spcPts val="0"/>
              </a:spcAft>
              <a:buFont typeface="Courier New" panose="02070309020205020404" pitchFamily="49" charset="0"/>
              <a:buChar char="o"/>
            </a:pPr>
            <a:r>
              <a:rPr lang="en-US" sz="3200" dirty="0">
                <a:ea typeface="Times New Roman" panose="02020603050405020304" pitchFamily="18" charset="0"/>
                <a:cs typeface="Times New Roman" panose="02020603050405020304" pitchFamily="18" charset="0"/>
              </a:rPr>
              <a:t>M</a:t>
            </a:r>
            <a:r>
              <a:rPr lang="en-US" sz="3200" dirty="0">
                <a:effectLst/>
                <a:ea typeface="Times New Roman" panose="02020603050405020304" pitchFamily="18" charset="0"/>
                <a:cs typeface="Times New Roman" panose="02020603050405020304" pitchFamily="18" charset="0"/>
              </a:rPr>
              <a:t>aintain good academic and professional standing to move on from year to year in the MSSP.</a:t>
            </a:r>
          </a:p>
          <a:p>
            <a:pPr marL="457200" marR="0" lvl="1" indent="0">
              <a:lnSpc>
                <a:spcPct val="107000"/>
              </a:lnSpc>
              <a:spcBef>
                <a:spcPts val="0"/>
              </a:spcBef>
              <a:spcAft>
                <a:spcPts val="0"/>
              </a:spcAft>
              <a:buNone/>
            </a:pPr>
            <a:endParaRPr lang="en-US" sz="2800" dirty="0">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n-US" sz="3200" dirty="0">
                <a:effectLst/>
                <a:ea typeface="Calibri" panose="020F0502020204030204" pitchFamily="34" charset="0"/>
                <a:cs typeface="Times New Roman" panose="02020603050405020304" pitchFamily="18" charset="0"/>
              </a:rPr>
              <a:t>In the event that a student participating in the MSSP experiences academic difficulty at any time, consideration of withdrawal will be discussed with the MSSP director, student, and possibly advisor in the office of student affairs. </a:t>
            </a:r>
            <a:endParaRPr lang="en-US" sz="2800" dirty="0">
              <a:effectLst/>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770534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Enrollment</a:t>
            </a:r>
          </a:p>
        </p:txBody>
      </p:sp>
      <p:sp>
        <p:nvSpPr>
          <p:cNvPr id="3" name="Content Placeholder 2"/>
          <p:cNvSpPr>
            <a:spLocks noGrp="1"/>
          </p:cNvSpPr>
          <p:nvPr>
            <p:ph idx="1"/>
          </p:nvPr>
        </p:nvSpPr>
        <p:spPr/>
        <p:txBody>
          <a:bodyPr>
            <a:normAutofit/>
          </a:bodyPr>
          <a:lstStyle/>
          <a:p>
            <a:r>
              <a:rPr lang="en-US" dirty="0"/>
              <a:t>Variable number of students selected for each track </a:t>
            </a:r>
          </a:p>
          <a:p>
            <a:r>
              <a:rPr lang="en-US" dirty="0"/>
              <a:t>Students are selected by December of M1 with clinical activities and mentoring spanning all 4 years and research during M1/M2 summer.</a:t>
            </a:r>
          </a:p>
          <a:p>
            <a:r>
              <a:rPr lang="en-US" sz="3200" dirty="0">
                <a:effectLst/>
                <a:ea typeface="Calibri" panose="020F0502020204030204" pitchFamily="34" charset="0"/>
                <a:cs typeface="Times New Roman" panose="02020603050405020304" pitchFamily="18" charset="0"/>
              </a:rPr>
              <a:t>Students will be required to log all MSSP “activities” in </a:t>
            </a:r>
            <a:r>
              <a:rPr lang="en-US" sz="3200" dirty="0" err="1">
                <a:effectLst/>
                <a:ea typeface="Calibri" panose="020F0502020204030204" pitchFamily="34" charset="0"/>
                <a:cs typeface="Times New Roman" panose="02020603050405020304" pitchFamily="18" charset="0"/>
              </a:rPr>
              <a:t>MedOneStop</a:t>
            </a:r>
            <a:endParaRPr lang="en-US" dirty="0"/>
          </a:p>
          <a:p>
            <a:endParaRPr lang="en-US" dirty="0"/>
          </a:p>
          <a:p>
            <a:pPr marL="0" indent="0">
              <a:buNone/>
            </a:pPr>
            <a:endParaRPr lang="en-US" dirty="0"/>
          </a:p>
        </p:txBody>
      </p:sp>
    </p:spTree>
    <p:extLst>
      <p:ext uri="{BB962C8B-B14F-4D97-AF65-F5344CB8AC3E}">
        <p14:creationId xmlns:p14="http://schemas.microsoft.com/office/powerpoint/2010/main" val="32746358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2A54A0A-4997-4D40-3D0F-8F4C40ECE540}"/>
              </a:ext>
            </a:extLst>
          </p:cNvPr>
          <p:cNvSpPr>
            <a:spLocks noGrp="1"/>
          </p:cNvSpPr>
          <p:nvPr>
            <p:ph type="title"/>
          </p:nvPr>
        </p:nvSpPr>
        <p:spPr>
          <a:xfrm>
            <a:off x="457200" y="274638"/>
            <a:ext cx="8229600" cy="1143000"/>
          </a:xfrm>
        </p:spPr>
        <p:txBody>
          <a:bodyPr/>
          <a:lstStyle/>
          <a:p>
            <a:r>
              <a:rPr lang="en-US" dirty="0"/>
              <a:t>Expected Acceptance #s</a:t>
            </a:r>
          </a:p>
        </p:txBody>
      </p:sp>
      <p:pic>
        <p:nvPicPr>
          <p:cNvPr id="3" name="Picture 2">
            <a:extLst>
              <a:ext uri="{FF2B5EF4-FFF2-40B4-BE49-F238E27FC236}">
                <a16:creationId xmlns:a16="http://schemas.microsoft.com/office/drawing/2014/main" id="{2E788433-E878-AD55-C455-5A430D006188}"/>
              </a:ext>
            </a:extLst>
          </p:cNvPr>
          <p:cNvPicPr>
            <a:picLocks noChangeAspect="1"/>
          </p:cNvPicPr>
          <p:nvPr/>
        </p:nvPicPr>
        <p:blipFill>
          <a:blip r:embed="rId2"/>
          <a:stretch>
            <a:fillRect/>
          </a:stretch>
        </p:blipFill>
        <p:spPr>
          <a:xfrm>
            <a:off x="2368296" y="942232"/>
            <a:ext cx="4223807" cy="5467712"/>
          </a:xfrm>
          <a:prstGeom prst="rect">
            <a:avLst/>
          </a:prstGeom>
          <a:noFill/>
        </p:spPr>
      </p:pic>
    </p:spTree>
    <p:extLst>
      <p:ext uri="{BB962C8B-B14F-4D97-AF65-F5344CB8AC3E}">
        <p14:creationId xmlns:p14="http://schemas.microsoft.com/office/powerpoint/2010/main" val="8907011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14C31-9B02-EEEF-ACB0-75158569871A}"/>
              </a:ext>
            </a:extLst>
          </p:cNvPr>
          <p:cNvSpPr>
            <a:spLocks noGrp="1"/>
          </p:cNvSpPr>
          <p:nvPr>
            <p:ph type="ctrTitle"/>
          </p:nvPr>
        </p:nvSpPr>
        <p:spPr/>
        <p:txBody>
          <a:bodyPr>
            <a:normAutofit fontScale="90000"/>
          </a:bodyPr>
          <a:lstStyle/>
          <a:p>
            <a:pPr algn="ctr"/>
            <a:r>
              <a:rPr lang="en-US" dirty="0"/>
              <a:t>Chat with current M4 students enrolled in MSSP</a:t>
            </a:r>
          </a:p>
        </p:txBody>
      </p:sp>
    </p:spTree>
    <p:extLst>
      <p:ext uri="{BB962C8B-B14F-4D97-AF65-F5344CB8AC3E}">
        <p14:creationId xmlns:p14="http://schemas.microsoft.com/office/powerpoint/2010/main" val="19270096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Selection Process</a:t>
            </a:r>
          </a:p>
        </p:txBody>
      </p:sp>
      <p:sp>
        <p:nvSpPr>
          <p:cNvPr id="3" name="Content Placeholder 2"/>
          <p:cNvSpPr>
            <a:spLocks noGrp="1"/>
          </p:cNvSpPr>
          <p:nvPr>
            <p:ph idx="1"/>
          </p:nvPr>
        </p:nvSpPr>
        <p:spPr>
          <a:xfrm>
            <a:off x="457200" y="1600200"/>
            <a:ext cx="8229600" cy="4983162"/>
          </a:xfrm>
        </p:spPr>
        <p:txBody>
          <a:bodyPr>
            <a:normAutofit fontScale="92500" lnSpcReduction="20000"/>
          </a:bodyPr>
          <a:lstStyle/>
          <a:p>
            <a:r>
              <a:rPr lang="en-US" dirty="0"/>
              <a:t>Students apply via </a:t>
            </a:r>
            <a:r>
              <a:rPr lang="en-US" dirty="0" err="1"/>
              <a:t>MedOneStop</a:t>
            </a:r>
            <a:r>
              <a:rPr lang="en-US" dirty="0"/>
              <a:t> </a:t>
            </a:r>
          </a:p>
          <a:p>
            <a:pPr lvl="1"/>
            <a:r>
              <a:rPr lang="en-US" dirty="0"/>
              <a:t>Application opens August  </a:t>
            </a:r>
          </a:p>
          <a:p>
            <a:pPr lvl="1"/>
            <a:r>
              <a:rPr lang="en-US" dirty="0"/>
              <a:t>Submission deadline date October 12th midnight</a:t>
            </a:r>
          </a:p>
          <a:p>
            <a:pPr lvl="1"/>
            <a:r>
              <a:rPr lang="en-US" dirty="0"/>
              <a:t>Decision date December </a:t>
            </a:r>
          </a:p>
          <a:p>
            <a:r>
              <a:rPr lang="en-US" dirty="0"/>
              <a:t>Applicants can apply to two programs marking first and second choice (likely need two different essays)</a:t>
            </a:r>
          </a:p>
          <a:p>
            <a:r>
              <a:rPr lang="en-US" dirty="0"/>
              <a:t>Applications are reviewed by individual MSSP departments to determine which candidates to accept </a:t>
            </a:r>
          </a:p>
          <a:p>
            <a:r>
              <a:rPr lang="en-US" dirty="0"/>
              <a:t>Applicants are interviewed by MSSP specialty track director (not me!)</a:t>
            </a:r>
          </a:p>
        </p:txBody>
      </p:sp>
    </p:spTree>
    <p:extLst>
      <p:ext uri="{BB962C8B-B14F-4D97-AF65-F5344CB8AC3E}">
        <p14:creationId xmlns:p14="http://schemas.microsoft.com/office/powerpoint/2010/main" val="42386031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a:t>
            </a:r>
          </a:p>
        </p:txBody>
      </p:sp>
      <p:sp>
        <p:nvSpPr>
          <p:cNvPr id="3" name="Content Placeholder 2"/>
          <p:cNvSpPr>
            <a:spLocks noGrp="1"/>
          </p:cNvSpPr>
          <p:nvPr>
            <p:ph idx="1"/>
          </p:nvPr>
        </p:nvSpPr>
        <p:spPr/>
        <p:txBody>
          <a:bodyPr/>
          <a:lstStyle/>
          <a:p>
            <a:r>
              <a:rPr lang="en-US" dirty="0"/>
              <a:t>Very simple</a:t>
            </a:r>
          </a:p>
          <a:p>
            <a:r>
              <a:rPr lang="en-US" dirty="0"/>
              <a:t>After August 18</a:t>
            </a:r>
            <a:r>
              <a:rPr lang="en-US" baseline="30000" dirty="0"/>
              <a:t>th</a:t>
            </a:r>
            <a:r>
              <a:rPr lang="en-US" dirty="0"/>
              <a:t>, Go to MedOneStop where majority/all of medical student information housed </a:t>
            </a:r>
          </a:p>
          <a:p>
            <a:r>
              <a:rPr lang="en-US" dirty="0"/>
              <a:t>Click on extracurricular tab</a:t>
            </a:r>
          </a:p>
          <a:p>
            <a:r>
              <a:rPr lang="en-US" dirty="0"/>
              <a:t>Click on MSSP Application/Tracking</a:t>
            </a:r>
          </a:p>
          <a:p>
            <a:r>
              <a:rPr lang="en-US" dirty="0"/>
              <a:t>Click on Apply Now and all contact information is automatically uploaded</a:t>
            </a:r>
          </a:p>
        </p:txBody>
      </p:sp>
    </p:spTree>
    <p:extLst>
      <p:ext uri="{BB962C8B-B14F-4D97-AF65-F5344CB8AC3E}">
        <p14:creationId xmlns:p14="http://schemas.microsoft.com/office/powerpoint/2010/main" val="22348752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F9E53FB-D2F1-816C-54F9-5393F7B81162}"/>
              </a:ext>
            </a:extLst>
          </p:cNvPr>
          <p:cNvSpPr>
            <a:spLocks noGrp="1"/>
          </p:cNvSpPr>
          <p:nvPr>
            <p:ph type="title"/>
          </p:nvPr>
        </p:nvSpPr>
        <p:spPr>
          <a:xfrm>
            <a:off x="457200" y="274638"/>
            <a:ext cx="8229600" cy="1143000"/>
          </a:xfrm>
        </p:spPr>
        <p:txBody>
          <a:bodyPr>
            <a:normAutofit fontScale="90000"/>
          </a:bodyPr>
          <a:lstStyle/>
          <a:p>
            <a:r>
              <a:rPr lang="en-US" dirty="0"/>
              <a:t>Click on extracurricular tab</a:t>
            </a:r>
            <a:br>
              <a:rPr lang="en-US" dirty="0"/>
            </a:br>
            <a:endParaRPr lang="en-US" dirty="0"/>
          </a:p>
        </p:txBody>
      </p:sp>
      <p:pic>
        <p:nvPicPr>
          <p:cNvPr id="5" name="Content Placeholder 4">
            <a:extLst>
              <a:ext uri="{FF2B5EF4-FFF2-40B4-BE49-F238E27FC236}">
                <a16:creationId xmlns:a16="http://schemas.microsoft.com/office/drawing/2014/main" id="{3140A1EE-853A-68AE-1B84-D4D5D4CC64AA}"/>
              </a:ext>
            </a:extLst>
          </p:cNvPr>
          <p:cNvPicPr>
            <a:picLocks noGrp="1" noChangeAspect="1"/>
          </p:cNvPicPr>
          <p:nvPr>
            <p:ph idx="1"/>
          </p:nvPr>
        </p:nvPicPr>
        <p:blipFill>
          <a:blip r:embed="rId2"/>
          <a:stretch>
            <a:fillRect/>
          </a:stretch>
        </p:blipFill>
        <p:spPr>
          <a:xfrm>
            <a:off x="457200" y="2054831"/>
            <a:ext cx="8229600" cy="2347024"/>
          </a:xfrm>
          <a:noFill/>
        </p:spPr>
      </p:pic>
      <p:sp>
        <p:nvSpPr>
          <p:cNvPr id="6" name="Arrow: Down 5">
            <a:extLst>
              <a:ext uri="{FF2B5EF4-FFF2-40B4-BE49-F238E27FC236}">
                <a16:creationId xmlns:a16="http://schemas.microsoft.com/office/drawing/2014/main" id="{AE1831EC-1CE3-BB1E-F7F1-4D46B24F3C60}"/>
              </a:ext>
            </a:extLst>
          </p:cNvPr>
          <p:cNvSpPr/>
          <p:nvPr/>
        </p:nvSpPr>
        <p:spPr>
          <a:xfrm>
            <a:off x="5619964" y="1417639"/>
            <a:ext cx="914400" cy="2011362"/>
          </a:xfrm>
          <a:prstGeom prst="downArrow">
            <a:avLst/>
          </a:prstGeom>
          <a:solidFill>
            <a:schemeClr val="accent5">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50419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439A5-0D76-8789-5F4A-0B4A275CBC88}"/>
              </a:ext>
            </a:extLst>
          </p:cNvPr>
          <p:cNvSpPr>
            <a:spLocks noGrp="1"/>
          </p:cNvSpPr>
          <p:nvPr>
            <p:ph type="title"/>
          </p:nvPr>
        </p:nvSpPr>
        <p:spPr/>
        <p:txBody>
          <a:bodyPr/>
          <a:lstStyle/>
          <a:p>
            <a:endParaRPr lang="en-US"/>
          </a:p>
        </p:txBody>
      </p:sp>
      <p:pic>
        <p:nvPicPr>
          <p:cNvPr id="4" name="Content Placeholder 4">
            <a:extLst>
              <a:ext uri="{FF2B5EF4-FFF2-40B4-BE49-F238E27FC236}">
                <a16:creationId xmlns:a16="http://schemas.microsoft.com/office/drawing/2014/main" id="{D4C92262-6448-8323-1DC4-9E9760B8C360}"/>
              </a:ext>
            </a:extLst>
          </p:cNvPr>
          <p:cNvPicPr>
            <a:picLocks noGrp="1" noChangeAspect="1"/>
          </p:cNvPicPr>
          <p:nvPr>
            <p:ph idx="1"/>
          </p:nvPr>
        </p:nvPicPr>
        <p:blipFill>
          <a:blip r:embed="rId2"/>
          <a:stretch>
            <a:fillRect/>
          </a:stretch>
        </p:blipFill>
        <p:spPr>
          <a:xfrm>
            <a:off x="92328" y="1880171"/>
            <a:ext cx="8594472" cy="3441842"/>
          </a:xfrm>
        </p:spPr>
      </p:pic>
      <p:sp>
        <p:nvSpPr>
          <p:cNvPr id="5" name="Rectangle 4">
            <a:extLst>
              <a:ext uri="{FF2B5EF4-FFF2-40B4-BE49-F238E27FC236}">
                <a16:creationId xmlns:a16="http://schemas.microsoft.com/office/drawing/2014/main" id="{AE3D4BC8-D5D4-2482-4C89-262E1D8CF403}"/>
              </a:ext>
            </a:extLst>
          </p:cNvPr>
          <p:cNvSpPr/>
          <p:nvPr/>
        </p:nvSpPr>
        <p:spPr>
          <a:xfrm>
            <a:off x="976045" y="4274049"/>
            <a:ext cx="3524036" cy="708917"/>
          </a:xfrm>
          <a:prstGeom prst="rect">
            <a:avLst/>
          </a:prstGeom>
          <a:noFill/>
          <a:ln w="57150">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2111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F262B-0350-4B52-0900-ACC1E6C35C12}"/>
              </a:ext>
            </a:extLst>
          </p:cNvPr>
          <p:cNvSpPr>
            <a:spLocks noGrp="1"/>
          </p:cNvSpPr>
          <p:nvPr>
            <p:ph type="title"/>
          </p:nvPr>
        </p:nvSpPr>
        <p:spPr/>
        <p:txBody>
          <a:bodyPr/>
          <a:lstStyle/>
          <a:p>
            <a:r>
              <a:rPr lang="en-US" dirty="0"/>
              <a:t>Healthy Children</a:t>
            </a:r>
          </a:p>
        </p:txBody>
      </p:sp>
      <p:sp>
        <p:nvSpPr>
          <p:cNvPr id="3" name="Content Placeholder 2">
            <a:extLst>
              <a:ext uri="{FF2B5EF4-FFF2-40B4-BE49-F238E27FC236}">
                <a16:creationId xmlns:a16="http://schemas.microsoft.com/office/drawing/2014/main" id="{4643A4BB-63CA-BA9D-46E2-54917FFD624E}"/>
              </a:ext>
            </a:extLst>
          </p:cNvPr>
          <p:cNvSpPr>
            <a:spLocks noGrp="1"/>
          </p:cNvSpPr>
          <p:nvPr>
            <p:ph idx="1"/>
          </p:nvPr>
        </p:nvSpPr>
        <p:spPr/>
        <p:txBody>
          <a:bodyPr>
            <a:normAutofit/>
          </a:bodyPr>
          <a:lstStyle/>
          <a:p>
            <a:pPr marL="0" marR="0">
              <a:lnSpc>
                <a:spcPct val="107000"/>
              </a:lnSpc>
              <a:spcAft>
                <a:spcPts val="800"/>
              </a:spcAft>
              <a:buNone/>
            </a:pPr>
            <a:r>
              <a:rPr lang="en-US" sz="1800" dirty="0">
                <a:solidFill>
                  <a:srgbClr val="000000"/>
                </a:solidFill>
                <a:effectLst/>
                <a:ea typeface="Times New Roman" panose="02020603050405020304" pitchFamily="18" charset="0"/>
                <a:cs typeface="Times New Roman" panose="02020603050405020304" pitchFamily="18" charset="0"/>
              </a:rPr>
              <a:t>Course Director:  Keith Stringer, MD</a:t>
            </a:r>
            <a:endParaRPr lang="en-US" sz="1800" dirty="0">
              <a:effectLst/>
              <a:ea typeface="Calibri" panose="020F0502020204030204" pitchFamily="34" charset="0"/>
              <a:cs typeface="Times New Roman" panose="02020603050405020304" pitchFamily="18" charset="0"/>
            </a:endParaRPr>
          </a:p>
          <a:p>
            <a:pPr marL="0" marR="0">
              <a:lnSpc>
                <a:spcPct val="107000"/>
              </a:lnSpc>
              <a:spcAft>
                <a:spcPts val="800"/>
              </a:spcAft>
            </a:pPr>
            <a:r>
              <a:rPr lang="en-US" sz="1800" dirty="0">
                <a:ea typeface="Times New Roman" panose="02020603050405020304" pitchFamily="18" charset="0"/>
                <a:cs typeface="Times New Roman" panose="02020603050405020304" pitchFamily="18" charset="0"/>
              </a:rPr>
              <a:t>E</a:t>
            </a:r>
            <a:r>
              <a:rPr lang="en-US" sz="1800" dirty="0">
                <a:effectLst/>
                <a:ea typeface="Times New Roman" panose="02020603050405020304" pitchFamily="18" charset="0"/>
                <a:cs typeface="Times New Roman" panose="02020603050405020304" pitchFamily="18" charset="0"/>
              </a:rPr>
              <a:t>xamines matters related to the fact that so many US children live in poverty, many of them facing challenges in gaining access to quality education, nutritious diets, intellectually stimulating activities and strong mentors who emphasize the importance of pursuing education and reaching their full potential. </a:t>
            </a:r>
          </a:p>
          <a:p>
            <a:pPr marL="0" marR="0">
              <a:lnSpc>
                <a:spcPct val="107000"/>
              </a:lnSpc>
              <a:spcAft>
                <a:spcPts val="800"/>
              </a:spcAft>
            </a:pPr>
            <a:r>
              <a:rPr lang="en-US" sz="1800" dirty="0">
                <a:ea typeface="Times New Roman" panose="02020603050405020304" pitchFamily="18" charset="0"/>
                <a:cs typeface="Times New Roman" panose="02020603050405020304" pitchFamily="18" charset="0"/>
              </a:rPr>
              <a:t>A</a:t>
            </a:r>
            <a:r>
              <a:rPr lang="en-US" sz="1800" dirty="0">
                <a:effectLst/>
                <a:ea typeface="Times New Roman" panose="02020603050405020304" pitchFamily="18" charset="0"/>
                <a:cs typeface="Times New Roman" panose="02020603050405020304" pitchFamily="18" charset="0"/>
              </a:rPr>
              <a:t>pply these important concepts to the community, and to understand their effects on vulnerable children both locally and abroad. </a:t>
            </a:r>
          </a:p>
          <a:p>
            <a:pPr marL="0" marR="0">
              <a:lnSpc>
                <a:spcPct val="107000"/>
              </a:lnSpc>
              <a:spcAft>
                <a:spcPts val="800"/>
              </a:spcAft>
            </a:pPr>
            <a:r>
              <a:rPr lang="en-US" sz="1800" dirty="0">
                <a:effectLst/>
                <a:ea typeface="Times New Roman" panose="02020603050405020304" pitchFamily="18" charset="0"/>
                <a:cs typeface="Times New Roman" panose="02020603050405020304" pitchFamily="18" charset="0"/>
              </a:rPr>
              <a:t>Particular interest to students with </a:t>
            </a:r>
            <a:r>
              <a:rPr lang="en-US" sz="1800" dirty="0">
                <a:ea typeface="Times New Roman" panose="02020603050405020304" pitchFamily="18" charset="0"/>
                <a:cs typeface="Times New Roman" panose="02020603050405020304" pitchFamily="18" charset="0"/>
              </a:rPr>
              <a:t>curiosity</a:t>
            </a:r>
            <a:r>
              <a:rPr lang="en-US" sz="1800" dirty="0">
                <a:effectLst/>
                <a:ea typeface="Times New Roman" panose="02020603050405020304" pitchFamily="18" charset="0"/>
                <a:cs typeface="Times New Roman" panose="02020603050405020304" pitchFamily="18" charset="0"/>
              </a:rPr>
              <a:t> in pediatrics or family medicine or community health, with several sessions of particular interest to students undertaking mentoring activities with children. </a:t>
            </a:r>
          </a:p>
          <a:p>
            <a:pPr marL="0" marR="0">
              <a:lnSpc>
                <a:spcPct val="107000"/>
              </a:lnSpc>
              <a:spcAft>
                <a:spcPts val="800"/>
              </a:spcAft>
            </a:pPr>
            <a:r>
              <a:rPr lang="en-US" sz="1800" dirty="0">
                <a:ea typeface="Times New Roman" panose="02020603050405020304" pitchFamily="18" charset="0"/>
                <a:cs typeface="Times New Roman" panose="02020603050405020304" pitchFamily="18" charset="0"/>
              </a:rPr>
              <a:t>Starts October of M1 to end of M2</a:t>
            </a:r>
            <a:r>
              <a:rPr lang="en-US" sz="1800" dirty="0">
                <a:effectLst/>
                <a:ea typeface="Times New Roman" panose="02020603050405020304" pitchFamily="18" charset="0"/>
                <a:cs typeface="Times New Roman" panose="02020603050405020304" pitchFamily="18" charset="0"/>
              </a:rPr>
              <a:t>, </a:t>
            </a:r>
            <a:r>
              <a:rPr lang="en-US" sz="1800" dirty="0">
                <a:solidFill>
                  <a:srgbClr val="000000"/>
                </a:solidFill>
                <a:effectLst/>
                <a:ea typeface="Times New Roman" panose="02020603050405020304" pitchFamily="18" charset="0"/>
                <a:cs typeface="Times New Roman" panose="02020603050405020304" pitchFamily="18" charset="0"/>
              </a:rPr>
              <a:t>mainly on Monday evenings</a:t>
            </a:r>
            <a:endParaRPr lang="en-US" sz="1800" dirty="0"/>
          </a:p>
        </p:txBody>
      </p:sp>
    </p:spTree>
    <p:extLst>
      <p:ext uri="{BB962C8B-B14F-4D97-AF65-F5344CB8AC3E}">
        <p14:creationId xmlns:p14="http://schemas.microsoft.com/office/powerpoint/2010/main" val="339507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21DE8-3ACC-5C56-4066-20B1F55A70A7}"/>
              </a:ext>
            </a:extLst>
          </p:cNvPr>
          <p:cNvSpPr>
            <a:spLocks noGrp="1"/>
          </p:cNvSpPr>
          <p:nvPr>
            <p:ph type="title"/>
          </p:nvPr>
        </p:nvSpPr>
        <p:spPr/>
        <p:txBody>
          <a:bodyPr/>
          <a:lstStyle/>
          <a:p>
            <a:r>
              <a:rPr lang="en-US" dirty="0"/>
              <a:t>If click  </a:t>
            </a:r>
          </a:p>
        </p:txBody>
      </p:sp>
      <p:pic>
        <p:nvPicPr>
          <p:cNvPr id="5" name="Content Placeholder 4">
            <a:extLst>
              <a:ext uri="{FF2B5EF4-FFF2-40B4-BE49-F238E27FC236}">
                <a16:creationId xmlns:a16="http://schemas.microsoft.com/office/drawing/2014/main" id="{883A0DB1-C210-E512-2F35-DB15B274C7ED}"/>
              </a:ext>
            </a:extLst>
          </p:cNvPr>
          <p:cNvPicPr>
            <a:picLocks noGrp="1" noChangeAspect="1"/>
          </p:cNvPicPr>
          <p:nvPr>
            <p:ph idx="1"/>
          </p:nvPr>
        </p:nvPicPr>
        <p:blipFill>
          <a:blip r:embed="rId2"/>
          <a:stretch>
            <a:fillRect/>
          </a:stretch>
        </p:blipFill>
        <p:spPr>
          <a:xfrm>
            <a:off x="1277218" y="1600200"/>
            <a:ext cx="7609927" cy="4389438"/>
          </a:xfrm>
        </p:spPr>
      </p:pic>
      <p:pic>
        <p:nvPicPr>
          <p:cNvPr id="9" name="Picture 8">
            <a:extLst>
              <a:ext uri="{FF2B5EF4-FFF2-40B4-BE49-F238E27FC236}">
                <a16:creationId xmlns:a16="http://schemas.microsoft.com/office/drawing/2014/main" id="{BD9753E7-AA6A-A90D-1DC9-A4BBDD94A1EC}"/>
              </a:ext>
            </a:extLst>
          </p:cNvPr>
          <p:cNvPicPr>
            <a:picLocks noChangeAspect="1"/>
          </p:cNvPicPr>
          <p:nvPr/>
        </p:nvPicPr>
        <p:blipFill>
          <a:blip r:embed="rId3"/>
          <a:stretch>
            <a:fillRect/>
          </a:stretch>
        </p:blipFill>
        <p:spPr>
          <a:xfrm>
            <a:off x="2301411" y="431515"/>
            <a:ext cx="6129101" cy="801383"/>
          </a:xfrm>
          <a:prstGeom prst="rect">
            <a:avLst/>
          </a:prstGeom>
        </p:spPr>
      </p:pic>
      <p:sp>
        <p:nvSpPr>
          <p:cNvPr id="10" name="Arrow: Left 9">
            <a:extLst>
              <a:ext uri="{FF2B5EF4-FFF2-40B4-BE49-F238E27FC236}">
                <a16:creationId xmlns:a16="http://schemas.microsoft.com/office/drawing/2014/main" id="{215E0713-F4AC-6F74-3924-337820BA3680}"/>
              </a:ext>
            </a:extLst>
          </p:cNvPr>
          <p:cNvSpPr/>
          <p:nvPr/>
        </p:nvSpPr>
        <p:spPr>
          <a:xfrm>
            <a:off x="7089169" y="4972692"/>
            <a:ext cx="777612" cy="154112"/>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Arrow: Up 12">
            <a:extLst>
              <a:ext uri="{FF2B5EF4-FFF2-40B4-BE49-F238E27FC236}">
                <a16:creationId xmlns:a16="http://schemas.microsoft.com/office/drawing/2014/main" id="{467F8EB6-457D-2759-7A59-E84AC60E60FC}"/>
              </a:ext>
            </a:extLst>
          </p:cNvPr>
          <p:cNvSpPr/>
          <p:nvPr/>
        </p:nvSpPr>
        <p:spPr>
          <a:xfrm>
            <a:off x="6544638" y="5404207"/>
            <a:ext cx="236306" cy="675526"/>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09929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804D9-C40D-5E8B-0283-FB13991F5CAD}"/>
              </a:ext>
            </a:extLst>
          </p:cNvPr>
          <p:cNvSpPr>
            <a:spLocks noGrp="1"/>
          </p:cNvSpPr>
          <p:nvPr>
            <p:ph type="title"/>
          </p:nvPr>
        </p:nvSpPr>
        <p:spPr/>
        <p:txBody>
          <a:bodyPr>
            <a:normAutofit fontScale="90000"/>
          </a:bodyPr>
          <a:lstStyle/>
          <a:p>
            <a:r>
              <a:rPr lang="en-US" dirty="0"/>
              <a:t>Click on MSSP Application/Tracking</a:t>
            </a:r>
            <a:br>
              <a:rPr lang="en-US" dirty="0"/>
            </a:br>
            <a:endParaRPr lang="en-US" dirty="0"/>
          </a:p>
        </p:txBody>
      </p:sp>
      <p:pic>
        <p:nvPicPr>
          <p:cNvPr id="5" name="Content Placeholder 4">
            <a:extLst>
              <a:ext uri="{FF2B5EF4-FFF2-40B4-BE49-F238E27FC236}">
                <a16:creationId xmlns:a16="http://schemas.microsoft.com/office/drawing/2014/main" id="{9DBC51D8-5518-7B22-B4B3-14A9A7730E13}"/>
              </a:ext>
            </a:extLst>
          </p:cNvPr>
          <p:cNvPicPr>
            <a:picLocks noGrp="1" noChangeAspect="1"/>
          </p:cNvPicPr>
          <p:nvPr>
            <p:ph idx="1"/>
          </p:nvPr>
        </p:nvPicPr>
        <p:blipFill>
          <a:blip r:embed="rId2"/>
          <a:stretch>
            <a:fillRect/>
          </a:stretch>
        </p:blipFill>
        <p:spPr>
          <a:xfrm>
            <a:off x="457200" y="1890445"/>
            <a:ext cx="8229600" cy="3285447"/>
          </a:xfrm>
        </p:spPr>
      </p:pic>
      <p:sp>
        <p:nvSpPr>
          <p:cNvPr id="6" name="Arrow: Up 5">
            <a:extLst>
              <a:ext uri="{FF2B5EF4-FFF2-40B4-BE49-F238E27FC236}">
                <a16:creationId xmlns:a16="http://schemas.microsoft.com/office/drawing/2014/main" id="{E3F6BB8A-3954-75C6-E60F-5E35656D8EC9}"/>
              </a:ext>
            </a:extLst>
          </p:cNvPr>
          <p:cNvSpPr/>
          <p:nvPr/>
        </p:nvSpPr>
        <p:spPr>
          <a:xfrm>
            <a:off x="1777429" y="4787758"/>
            <a:ext cx="1243173" cy="1613042"/>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29447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220C6-7093-0EBB-0A96-7D668551EE81}"/>
              </a:ext>
            </a:extLst>
          </p:cNvPr>
          <p:cNvSpPr>
            <a:spLocks noGrp="1"/>
          </p:cNvSpPr>
          <p:nvPr>
            <p:ph type="title"/>
          </p:nvPr>
        </p:nvSpPr>
        <p:spPr>
          <a:xfrm>
            <a:off x="457200" y="274638"/>
            <a:ext cx="8229600" cy="1965128"/>
          </a:xfrm>
        </p:spPr>
        <p:txBody>
          <a:bodyPr>
            <a:normAutofit fontScale="90000"/>
          </a:bodyPr>
          <a:lstStyle/>
          <a:p>
            <a:r>
              <a:rPr lang="en-US" dirty="0"/>
              <a:t>Click on Apply Now and all contact information is automatically uploaded</a:t>
            </a:r>
            <a:br>
              <a:rPr lang="en-US" dirty="0"/>
            </a:br>
            <a:endParaRPr lang="en-US" dirty="0"/>
          </a:p>
        </p:txBody>
      </p:sp>
      <p:pic>
        <p:nvPicPr>
          <p:cNvPr id="9" name="Content Placeholder 8">
            <a:extLst>
              <a:ext uri="{FF2B5EF4-FFF2-40B4-BE49-F238E27FC236}">
                <a16:creationId xmlns:a16="http://schemas.microsoft.com/office/drawing/2014/main" id="{4DC0D591-C92E-F65D-9C35-FACD3ED3729B}"/>
              </a:ext>
            </a:extLst>
          </p:cNvPr>
          <p:cNvPicPr>
            <a:picLocks noGrp="1" noChangeAspect="1"/>
          </p:cNvPicPr>
          <p:nvPr>
            <p:ph idx="1"/>
          </p:nvPr>
        </p:nvPicPr>
        <p:blipFill>
          <a:blip r:embed="rId2"/>
          <a:stretch>
            <a:fillRect/>
          </a:stretch>
        </p:blipFill>
        <p:spPr>
          <a:xfrm>
            <a:off x="457200" y="2630185"/>
            <a:ext cx="8229600" cy="2691436"/>
          </a:xfrm>
        </p:spPr>
      </p:pic>
    </p:spTree>
    <p:extLst>
      <p:ext uri="{BB962C8B-B14F-4D97-AF65-F5344CB8AC3E}">
        <p14:creationId xmlns:p14="http://schemas.microsoft.com/office/powerpoint/2010/main" val="25313324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Instructions</a:t>
            </a:r>
          </a:p>
        </p:txBody>
      </p:sp>
      <p:pic>
        <p:nvPicPr>
          <p:cNvPr id="4" name="Content Placeholder 3"/>
          <p:cNvPicPr>
            <a:picLocks noGrp="1" noChangeAspect="1"/>
          </p:cNvPicPr>
          <p:nvPr>
            <p:ph idx="1"/>
          </p:nvPr>
        </p:nvPicPr>
        <p:blipFill>
          <a:blip r:embed="rId2"/>
          <a:stretch>
            <a:fillRect/>
          </a:stretch>
        </p:blipFill>
        <p:spPr>
          <a:xfrm>
            <a:off x="278042" y="1819175"/>
            <a:ext cx="8775621" cy="4177364"/>
          </a:xfrm>
          <a:prstGeom prst="rect">
            <a:avLst/>
          </a:prstGeom>
        </p:spPr>
      </p:pic>
      <p:sp>
        <p:nvSpPr>
          <p:cNvPr id="3" name="Rectangle 2"/>
          <p:cNvSpPr/>
          <p:nvPr/>
        </p:nvSpPr>
        <p:spPr>
          <a:xfrm>
            <a:off x="2493818" y="1819175"/>
            <a:ext cx="432262" cy="242381"/>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88418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a:t>
            </a:r>
          </a:p>
        </p:txBody>
      </p:sp>
      <p:pic>
        <p:nvPicPr>
          <p:cNvPr id="4" name="Content Placeholder 3"/>
          <p:cNvPicPr>
            <a:picLocks noGrp="1" noChangeAspect="1"/>
          </p:cNvPicPr>
          <p:nvPr>
            <p:ph idx="1"/>
          </p:nvPr>
        </p:nvPicPr>
        <p:blipFill>
          <a:blip r:embed="rId2"/>
          <a:stretch>
            <a:fillRect/>
          </a:stretch>
        </p:blipFill>
        <p:spPr>
          <a:xfrm>
            <a:off x="443797" y="1780674"/>
            <a:ext cx="8299966" cy="4186989"/>
          </a:xfrm>
          <a:prstGeom prst="rect">
            <a:avLst/>
          </a:prstGeom>
        </p:spPr>
      </p:pic>
    </p:spTree>
    <p:extLst>
      <p:ext uri="{BB962C8B-B14F-4D97-AF65-F5344CB8AC3E}">
        <p14:creationId xmlns:p14="http://schemas.microsoft.com/office/powerpoint/2010/main" val="29642002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a:t>
            </a:r>
          </a:p>
        </p:txBody>
      </p:sp>
      <p:pic>
        <p:nvPicPr>
          <p:cNvPr id="4" name="Content Placeholder 3"/>
          <p:cNvPicPr>
            <a:picLocks noGrp="1" noChangeAspect="1"/>
          </p:cNvPicPr>
          <p:nvPr>
            <p:ph idx="1"/>
          </p:nvPr>
        </p:nvPicPr>
        <p:blipFill>
          <a:blip r:embed="rId2"/>
          <a:stretch>
            <a:fillRect/>
          </a:stretch>
        </p:blipFill>
        <p:spPr>
          <a:xfrm>
            <a:off x="457201" y="1891506"/>
            <a:ext cx="8134350" cy="2795997"/>
          </a:xfrm>
          <a:prstGeom prst="rect">
            <a:avLst/>
          </a:prstGeom>
        </p:spPr>
      </p:pic>
    </p:spTree>
    <p:extLst>
      <p:ext uri="{BB962C8B-B14F-4D97-AF65-F5344CB8AC3E}">
        <p14:creationId xmlns:p14="http://schemas.microsoft.com/office/powerpoint/2010/main" val="12453986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5383B-30D3-6567-EF82-86AA24410D31}"/>
              </a:ext>
            </a:extLst>
          </p:cNvPr>
          <p:cNvSpPr>
            <a:spLocks noGrp="1"/>
          </p:cNvSpPr>
          <p:nvPr>
            <p:ph type="title"/>
          </p:nvPr>
        </p:nvSpPr>
        <p:spPr/>
        <p:txBody>
          <a:bodyPr/>
          <a:lstStyle/>
          <a:p>
            <a:r>
              <a:rPr lang="en-US" dirty="0"/>
              <a:t>New Decision Process Timeline</a:t>
            </a:r>
          </a:p>
        </p:txBody>
      </p:sp>
      <p:sp>
        <p:nvSpPr>
          <p:cNvPr id="3" name="Content Placeholder 2">
            <a:extLst>
              <a:ext uri="{FF2B5EF4-FFF2-40B4-BE49-F238E27FC236}">
                <a16:creationId xmlns:a16="http://schemas.microsoft.com/office/drawing/2014/main" id="{4643FCF2-5FD6-26EF-F06A-469E320A7E33}"/>
              </a:ext>
            </a:extLst>
          </p:cNvPr>
          <p:cNvSpPr>
            <a:spLocks noGrp="1"/>
          </p:cNvSpPr>
          <p:nvPr>
            <p:ph idx="1"/>
          </p:nvPr>
        </p:nvSpPr>
        <p:spPr/>
        <p:txBody>
          <a:bodyPr>
            <a:normAutofit fontScale="85000" lnSpcReduction="20000"/>
          </a:bodyPr>
          <a:lstStyle/>
          <a:p>
            <a:pPr lvl="1"/>
            <a:r>
              <a:rPr lang="en-US" dirty="0"/>
              <a:t>Applications deadline -  </a:t>
            </a:r>
            <a:r>
              <a:rPr lang="en-US" dirty="0">
                <a:solidFill>
                  <a:schemeClr val="accent6"/>
                </a:solidFill>
              </a:rPr>
              <a:t>Monday, October 12</a:t>
            </a:r>
            <a:r>
              <a:rPr lang="en-US" baseline="30000" dirty="0">
                <a:solidFill>
                  <a:schemeClr val="accent6"/>
                </a:solidFill>
              </a:rPr>
              <a:t>th</a:t>
            </a:r>
            <a:r>
              <a:rPr lang="en-US" dirty="0">
                <a:solidFill>
                  <a:schemeClr val="accent6"/>
                </a:solidFill>
              </a:rPr>
              <a:t>. </a:t>
            </a:r>
          </a:p>
          <a:p>
            <a:pPr lvl="1"/>
            <a:r>
              <a:rPr lang="en-US" dirty="0"/>
              <a:t>Decision deadline - </a:t>
            </a:r>
            <a:r>
              <a:rPr lang="en-US" dirty="0">
                <a:solidFill>
                  <a:schemeClr val="accent5">
                    <a:lumMod val="75000"/>
                  </a:schemeClr>
                </a:solidFill>
              </a:rPr>
              <a:t>Monday, Dec 7</a:t>
            </a:r>
            <a:r>
              <a:rPr lang="en-US" baseline="30000" dirty="0">
                <a:solidFill>
                  <a:schemeClr val="accent5">
                    <a:lumMod val="75000"/>
                  </a:schemeClr>
                </a:solidFill>
              </a:rPr>
              <a:t>th</a:t>
            </a:r>
            <a:r>
              <a:rPr lang="en-US" dirty="0"/>
              <a:t> to notify students for round one </a:t>
            </a:r>
          </a:p>
          <a:p>
            <a:pPr lvl="1"/>
            <a:r>
              <a:rPr lang="en-US" dirty="0"/>
              <a:t>Students will have until </a:t>
            </a:r>
            <a:r>
              <a:rPr lang="en-US" dirty="0">
                <a:solidFill>
                  <a:schemeClr val="accent3">
                    <a:lumMod val="75000"/>
                  </a:schemeClr>
                </a:solidFill>
              </a:rPr>
              <a:t>Friday, Dec 11</a:t>
            </a:r>
            <a:r>
              <a:rPr lang="en-US" baseline="30000" dirty="0">
                <a:solidFill>
                  <a:schemeClr val="accent3">
                    <a:lumMod val="75000"/>
                  </a:schemeClr>
                </a:solidFill>
              </a:rPr>
              <a:t>th</a:t>
            </a:r>
            <a:r>
              <a:rPr lang="en-US" dirty="0">
                <a:solidFill>
                  <a:schemeClr val="accent3">
                    <a:lumMod val="75000"/>
                  </a:schemeClr>
                </a:solidFill>
              </a:rPr>
              <a:t> </a:t>
            </a:r>
            <a:r>
              <a:rPr lang="en-US" dirty="0"/>
              <a:t>to accept or decline.</a:t>
            </a:r>
          </a:p>
          <a:p>
            <a:pPr lvl="1"/>
            <a:r>
              <a:rPr lang="en-US" dirty="0"/>
              <a:t>Round two for MSSP to go to waitlist and send out more acceptances to fill spots by </a:t>
            </a:r>
            <a:r>
              <a:rPr lang="en-US" dirty="0">
                <a:solidFill>
                  <a:srgbClr val="7030A0"/>
                </a:solidFill>
              </a:rPr>
              <a:t>Tuesday, Dec 15</a:t>
            </a:r>
            <a:r>
              <a:rPr lang="en-US" baseline="30000" dirty="0">
                <a:solidFill>
                  <a:srgbClr val="7030A0"/>
                </a:solidFill>
              </a:rPr>
              <a:t>th</a:t>
            </a:r>
            <a:r>
              <a:rPr lang="en-US" dirty="0"/>
              <a:t>. </a:t>
            </a:r>
          </a:p>
          <a:p>
            <a:pPr lvl="1"/>
            <a:r>
              <a:rPr lang="en-US" dirty="0"/>
              <a:t>Students will accept or decline round two by Friday, </a:t>
            </a:r>
            <a:r>
              <a:rPr lang="en-US" dirty="0">
                <a:solidFill>
                  <a:schemeClr val="accent6">
                    <a:lumMod val="75000"/>
                  </a:schemeClr>
                </a:solidFill>
              </a:rPr>
              <a:t>Dec 18</a:t>
            </a:r>
            <a:r>
              <a:rPr lang="en-US" baseline="30000" dirty="0">
                <a:solidFill>
                  <a:schemeClr val="accent6">
                    <a:lumMod val="75000"/>
                  </a:schemeClr>
                </a:solidFill>
              </a:rPr>
              <a:t>th</a:t>
            </a:r>
            <a:r>
              <a:rPr lang="en-US" dirty="0"/>
              <a:t>. </a:t>
            </a:r>
          </a:p>
          <a:p>
            <a:pPr lvl="1"/>
            <a:r>
              <a:rPr lang="en-US" dirty="0"/>
              <a:t>If MSSP not filled, recruitment (student &lt;=&gt;MSSP director) by other means as long as acceptance completed by end of January. </a:t>
            </a:r>
          </a:p>
          <a:p>
            <a:endParaRPr lang="en-US" dirty="0"/>
          </a:p>
        </p:txBody>
      </p:sp>
    </p:spTree>
    <p:extLst>
      <p:ext uri="{BB962C8B-B14F-4D97-AF65-F5344CB8AC3E}">
        <p14:creationId xmlns:p14="http://schemas.microsoft.com/office/powerpoint/2010/main" val="553262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information</a:t>
            </a:r>
          </a:p>
        </p:txBody>
      </p:sp>
      <p:sp>
        <p:nvSpPr>
          <p:cNvPr id="3" name="Content Placeholder 2"/>
          <p:cNvSpPr>
            <a:spLocks noGrp="1"/>
          </p:cNvSpPr>
          <p:nvPr>
            <p:ph idx="1"/>
          </p:nvPr>
        </p:nvSpPr>
        <p:spPr>
          <a:xfrm>
            <a:off x="457200" y="1221378"/>
            <a:ext cx="8229600" cy="4370489"/>
          </a:xfrm>
        </p:spPr>
        <p:txBody>
          <a:bodyPr>
            <a:normAutofit/>
          </a:bodyPr>
          <a:lstStyle/>
          <a:p>
            <a:r>
              <a:rPr lang="en-US" dirty="0"/>
              <a:t>August  at noon for more scoop at VIRTUAL MSSP Informational Session. </a:t>
            </a:r>
          </a:p>
          <a:p>
            <a:r>
              <a:rPr lang="en-US" dirty="0"/>
              <a:t>Application instructions will be emailed after the informational session</a:t>
            </a:r>
          </a:p>
          <a:p>
            <a:r>
              <a:rPr lang="en-US" dirty="0"/>
              <a:t>Any other general questions please email </a:t>
            </a:r>
            <a:r>
              <a:rPr lang="en-US" dirty="0">
                <a:hlinkClick r:id="rId2"/>
              </a:rPr>
              <a:t>amy.guiot@cchmc.org</a:t>
            </a:r>
            <a:r>
              <a:rPr lang="en-US" dirty="0"/>
              <a:t> and Gina Burg </a:t>
            </a:r>
            <a:r>
              <a:rPr lang="en-US" dirty="0">
                <a:hlinkClick r:id="rId3"/>
              </a:rPr>
              <a:t>gina.burg@uc.edu</a:t>
            </a:r>
            <a:r>
              <a:rPr lang="en-US" dirty="0"/>
              <a:t>  </a:t>
            </a:r>
          </a:p>
          <a:p>
            <a:r>
              <a:rPr lang="en-US" dirty="0"/>
              <a:t>Thank you!!</a:t>
            </a:r>
          </a:p>
        </p:txBody>
      </p:sp>
    </p:spTree>
    <p:extLst>
      <p:ext uri="{BB962C8B-B14F-4D97-AF65-F5344CB8AC3E}">
        <p14:creationId xmlns:p14="http://schemas.microsoft.com/office/powerpoint/2010/main" val="12891164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B3253-22E9-A6E1-BCC4-2AE80FB1BEF3}"/>
              </a:ext>
            </a:extLst>
          </p:cNvPr>
          <p:cNvSpPr>
            <a:spLocks noGrp="1"/>
          </p:cNvSpPr>
          <p:nvPr>
            <p:ph type="title"/>
          </p:nvPr>
        </p:nvSpPr>
        <p:spPr/>
        <p:txBody>
          <a:bodyPr/>
          <a:lstStyle/>
          <a:p>
            <a:r>
              <a:rPr lang="en-US" dirty="0"/>
              <a:t>Teaching in Medical Education</a:t>
            </a:r>
          </a:p>
        </p:txBody>
      </p:sp>
      <p:sp>
        <p:nvSpPr>
          <p:cNvPr id="3" name="Content Placeholder 2">
            <a:extLst>
              <a:ext uri="{FF2B5EF4-FFF2-40B4-BE49-F238E27FC236}">
                <a16:creationId xmlns:a16="http://schemas.microsoft.com/office/drawing/2014/main" id="{B05539C0-7113-05A5-3ACC-18E2F7F01B61}"/>
              </a:ext>
            </a:extLst>
          </p:cNvPr>
          <p:cNvSpPr>
            <a:spLocks noGrp="1"/>
          </p:cNvSpPr>
          <p:nvPr>
            <p:ph idx="1"/>
          </p:nvPr>
        </p:nvSpPr>
        <p:spPr/>
        <p:txBody>
          <a:bodyPr>
            <a:normAutofit fontScale="70000" lnSpcReduction="20000"/>
          </a:bodyPr>
          <a:lstStyle/>
          <a:p>
            <a:pPr marL="0" indent="0">
              <a:buNone/>
            </a:pPr>
            <a:endParaRPr lang="en-US" dirty="0"/>
          </a:p>
          <a:p>
            <a:r>
              <a:rPr lang="en-US" dirty="0"/>
              <a:t>Course Director: Caroline </a:t>
            </a:r>
            <a:r>
              <a:rPr lang="en-US" dirty="0" err="1"/>
              <a:t>Gundler</a:t>
            </a:r>
            <a:r>
              <a:rPr lang="en-US" dirty="0"/>
              <a:t>, PhD</a:t>
            </a:r>
          </a:p>
          <a:p>
            <a:pPr lvl="0"/>
            <a:r>
              <a:rPr lang="en-US" dirty="0"/>
              <a:t>Begins in the spring of your first year (M1) and continues through your fourth year (M4).</a:t>
            </a:r>
          </a:p>
          <a:p>
            <a:pPr lvl="0"/>
            <a:r>
              <a:rPr lang="en-US" dirty="0"/>
              <a:t>Designed to introduce students to learning theories, teaching skills and activities, and curriculum design. Through both didactics and practice (e.g., leading small group teaching, near-peer teaching), students will improve their mastery of pre-clerkship course knowledge, communication skills, professionalism, and teaching skills. Teaching responsibilities primarily occur in the M2 year, when students facilitate small-group learning sessions.</a:t>
            </a:r>
          </a:p>
          <a:p>
            <a:pPr lvl="0"/>
            <a:r>
              <a:rPr lang="en-US" dirty="0"/>
              <a:t>4 weeks credit in M4</a:t>
            </a:r>
          </a:p>
          <a:p>
            <a:pPr marL="0" marR="0">
              <a:lnSpc>
                <a:spcPct val="107000"/>
              </a:lnSpc>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4088773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FD898-3B95-A59A-1317-E79A68F020EF}"/>
              </a:ext>
            </a:extLst>
          </p:cNvPr>
          <p:cNvSpPr>
            <a:spLocks noGrp="1"/>
          </p:cNvSpPr>
          <p:nvPr>
            <p:ph type="title"/>
          </p:nvPr>
        </p:nvSpPr>
        <p:spPr/>
        <p:txBody>
          <a:bodyPr/>
          <a:lstStyle/>
          <a:p>
            <a:r>
              <a:rPr lang="en-US" dirty="0"/>
              <a:t>Medical Spanish</a:t>
            </a:r>
          </a:p>
        </p:txBody>
      </p:sp>
      <p:sp>
        <p:nvSpPr>
          <p:cNvPr id="3" name="Content Placeholder 2">
            <a:extLst>
              <a:ext uri="{FF2B5EF4-FFF2-40B4-BE49-F238E27FC236}">
                <a16:creationId xmlns:a16="http://schemas.microsoft.com/office/drawing/2014/main" id="{E7FACCBC-86E6-C35A-0891-57A7A42F12E3}"/>
              </a:ext>
            </a:extLst>
          </p:cNvPr>
          <p:cNvSpPr>
            <a:spLocks noGrp="1"/>
          </p:cNvSpPr>
          <p:nvPr>
            <p:ph idx="1"/>
          </p:nvPr>
        </p:nvSpPr>
        <p:spPr>
          <a:xfrm>
            <a:off x="457200" y="1600200"/>
            <a:ext cx="8229600" cy="4983162"/>
          </a:xfrm>
        </p:spPr>
        <p:txBody>
          <a:bodyPr>
            <a:normAutofit fontScale="47500" lnSpcReduction="20000"/>
          </a:bodyPr>
          <a:lstStyle/>
          <a:p>
            <a:pPr marL="0" marR="0">
              <a:lnSpc>
                <a:spcPct val="107000"/>
              </a:lnSpc>
              <a:spcAft>
                <a:spcPts val="800"/>
              </a:spcAft>
              <a:buNone/>
            </a:pPr>
            <a:r>
              <a:rPr lang="en-US" sz="1600" dirty="0">
                <a:solidFill>
                  <a:srgbClr val="000000"/>
                </a:solidFill>
                <a:ea typeface="Calibri" panose="020F0502020204030204" pitchFamily="34" charset="0"/>
                <a:cs typeface="Times New Roman" panose="02020603050405020304" pitchFamily="18" charset="0"/>
              </a:rPr>
              <a:t>Course Directors: Brittany Almarez, MD </a:t>
            </a:r>
          </a:p>
          <a:p>
            <a:r>
              <a:rPr lang="en-US" dirty="0"/>
              <a:t>Course Director: Brittany Almaraz, MD</a:t>
            </a:r>
          </a:p>
          <a:p>
            <a:pPr lvl="0"/>
            <a:r>
              <a:rPr lang="en-US" dirty="0"/>
              <a:t>Prepare students linguistically and culturally to provide care to Spanish speaking patient populations.</a:t>
            </a:r>
          </a:p>
          <a:p>
            <a:pPr lvl="0"/>
            <a:r>
              <a:rPr lang="en-US" dirty="0"/>
              <a:t> Occurs over the M1, M2 and finishes up at the end of the M3 year</a:t>
            </a:r>
          </a:p>
          <a:p>
            <a:pPr lvl="0"/>
            <a:r>
              <a:rPr lang="en-US" b="1" dirty="0">
                <a:solidFill>
                  <a:srgbClr val="FF0000"/>
                </a:solidFill>
                <a:highlight>
                  <a:srgbClr val="FFFF00"/>
                </a:highlight>
              </a:rPr>
              <a:t>An intensive summer course in between the first and second years.  This meets every morning for four weeks during the summer.  Students </a:t>
            </a:r>
            <a:r>
              <a:rPr lang="en-US" b="1" i="1" dirty="0">
                <a:solidFill>
                  <a:srgbClr val="FF0000"/>
                </a:solidFill>
                <a:highlight>
                  <a:srgbClr val="FFFF00"/>
                </a:highlight>
              </a:rPr>
              <a:t>do </a:t>
            </a:r>
            <a:r>
              <a:rPr lang="en-US" b="1" dirty="0">
                <a:solidFill>
                  <a:srgbClr val="FF0000"/>
                </a:solidFill>
                <a:highlight>
                  <a:srgbClr val="FFFF00"/>
                </a:highlight>
              </a:rPr>
              <a:t>have time for other experiences during this summer, including research and community service. Please note, students in certain MSSP's have been able to do both the summer course and MSSP but this requires working w/ their MSSP advisor to ensure that they can meet all Medical Spanish requirements.  Students doing both MSSP and Medical Spanish should communicate with Dr. Almaraz to ensure they can make this work.</a:t>
            </a:r>
            <a:endParaRPr lang="en-US" dirty="0">
              <a:solidFill>
                <a:srgbClr val="FF0000"/>
              </a:solidFill>
              <a:highlight>
                <a:srgbClr val="FFFF00"/>
              </a:highlight>
            </a:endParaRPr>
          </a:p>
          <a:p>
            <a:pPr lvl="0"/>
            <a:r>
              <a:rPr lang="en-US" dirty="0"/>
              <a:t>Simulated Spanish Patient Experiences (SSPEs), where native Spanish-speaking actors play patients, and students have the opportunity to practice their history and exam skills in Spanish and hear accents and vocabulary from around the Spanish-speaking world.</a:t>
            </a:r>
          </a:p>
          <a:p>
            <a:pPr lvl="0"/>
            <a:r>
              <a:rPr lang="en-US" dirty="0"/>
              <a:t>An evening seminar series on Wednesday evenings throughout the school year, focusing on specific cultural issues, such as immigration, mental health, and intimate partner violence.</a:t>
            </a:r>
          </a:p>
          <a:p>
            <a:pPr lvl="0"/>
            <a:r>
              <a:rPr lang="en-US" dirty="0"/>
              <a:t>Spanish conversation groups, led by second year medical students.</a:t>
            </a:r>
          </a:p>
          <a:p>
            <a:pPr lvl="0"/>
            <a:r>
              <a:rPr lang="en-US" dirty="0"/>
              <a:t>A variety of service-learning experiences in the Cincinnati Latino community at health fairs, free clinics, and other agencies.</a:t>
            </a:r>
          </a:p>
          <a:p>
            <a:pPr lvl="0"/>
            <a:r>
              <a:rPr lang="en-US" dirty="0"/>
              <a:t>4 weeks credit</a:t>
            </a:r>
          </a:p>
          <a:p>
            <a:endParaRPr lang="en-US" dirty="0"/>
          </a:p>
        </p:txBody>
      </p:sp>
    </p:spTree>
    <p:extLst>
      <p:ext uri="{BB962C8B-B14F-4D97-AF65-F5344CB8AC3E}">
        <p14:creationId xmlns:p14="http://schemas.microsoft.com/office/powerpoint/2010/main" val="1674140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B9B0D-D95B-6523-0C4D-E84EAFF7EC0D}"/>
              </a:ext>
            </a:extLst>
          </p:cNvPr>
          <p:cNvSpPr>
            <a:spLocks noGrp="1"/>
          </p:cNvSpPr>
          <p:nvPr>
            <p:ph type="title"/>
          </p:nvPr>
        </p:nvSpPr>
        <p:spPr/>
        <p:txBody>
          <a:bodyPr/>
          <a:lstStyle/>
          <a:p>
            <a:r>
              <a:rPr lang="en-US" dirty="0"/>
              <a:t>Foundations in Global Health</a:t>
            </a:r>
          </a:p>
        </p:txBody>
      </p:sp>
      <p:sp>
        <p:nvSpPr>
          <p:cNvPr id="3" name="Content Placeholder 2">
            <a:extLst>
              <a:ext uri="{FF2B5EF4-FFF2-40B4-BE49-F238E27FC236}">
                <a16:creationId xmlns:a16="http://schemas.microsoft.com/office/drawing/2014/main" id="{30F84D3D-3149-636A-2204-064684ECAEAE}"/>
              </a:ext>
            </a:extLst>
          </p:cNvPr>
          <p:cNvSpPr>
            <a:spLocks noGrp="1"/>
          </p:cNvSpPr>
          <p:nvPr>
            <p:ph idx="1"/>
          </p:nvPr>
        </p:nvSpPr>
        <p:spPr>
          <a:xfrm>
            <a:off x="457200" y="1600200"/>
            <a:ext cx="8229600" cy="4648199"/>
          </a:xfrm>
        </p:spPr>
        <p:txBody>
          <a:bodyPr>
            <a:normAutofit fontScale="77500" lnSpcReduction="20000"/>
          </a:bodyPr>
          <a:lstStyle/>
          <a:p>
            <a:pPr marL="0" marR="0">
              <a:lnSpc>
                <a:spcPct val="107000"/>
              </a:lnSpc>
              <a:spcAft>
                <a:spcPts val="800"/>
              </a:spcAft>
              <a:buNone/>
            </a:pPr>
            <a:r>
              <a:rPr lang="en-US" sz="1900" dirty="0">
                <a:solidFill>
                  <a:srgbClr val="000000"/>
                </a:solidFill>
                <a:effectLst/>
                <a:ea typeface="Times New Roman" panose="02020603050405020304" pitchFamily="18" charset="0"/>
                <a:cs typeface="Times New Roman" panose="02020603050405020304" pitchFamily="18" charset="0"/>
              </a:rPr>
              <a:t>Co Course Directors:  Shanna Stryker, MD MPH and Rebecca Fujimura, MD</a:t>
            </a:r>
            <a:endParaRPr lang="en-US" sz="1900" dirty="0">
              <a:effectLst/>
              <a:ea typeface="Calibri" panose="020F0502020204030204" pitchFamily="34" charset="0"/>
              <a:cs typeface="Times New Roman" panose="02020603050405020304" pitchFamily="18" charset="0"/>
            </a:endParaRPr>
          </a:p>
          <a:p>
            <a:pPr marL="0" marR="0">
              <a:lnSpc>
                <a:spcPct val="107000"/>
              </a:lnSpc>
              <a:spcAft>
                <a:spcPts val="800"/>
              </a:spcAft>
              <a:buFont typeface="Arial" panose="020B0604020202020204" pitchFamily="34" charset="0"/>
              <a:buChar char="•"/>
            </a:pPr>
            <a:r>
              <a:rPr lang="en-US" sz="1900" dirty="0">
                <a:effectLst/>
                <a:ea typeface="Calibri" panose="020F0502020204030204" pitchFamily="34" charset="0"/>
                <a:cs typeface="Times New Roman" panose="02020603050405020304" pitchFamily="18" charset="0"/>
              </a:rPr>
              <a:t>Designed for students interested in global health to the foundations of global health work. </a:t>
            </a:r>
          </a:p>
          <a:p>
            <a:pPr marL="0" marR="0">
              <a:lnSpc>
                <a:spcPct val="107000"/>
              </a:lnSpc>
              <a:spcAft>
                <a:spcPts val="800"/>
              </a:spcAft>
              <a:buFont typeface="Arial" panose="020B0604020202020204" pitchFamily="34" charset="0"/>
              <a:buChar char="•"/>
            </a:pPr>
            <a:r>
              <a:rPr lang="en-US" sz="1900" dirty="0">
                <a:effectLst/>
                <a:ea typeface="Calibri" panose="020F0502020204030204" pitchFamily="34" charset="0"/>
                <a:cs typeface="Times New Roman" panose="02020603050405020304" pitchFamily="18" charset="0"/>
              </a:rPr>
              <a:t>Utilizing online modules, field experiences in Guatemala or another established partner site, and in-person evening seminars evaluations, students will develop key competencies in global health. </a:t>
            </a:r>
          </a:p>
          <a:p>
            <a:pPr marL="0">
              <a:lnSpc>
                <a:spcPct val="107000"/>
              </a:lnSpc>
              <a:spcAft>
                <a:spcPts val="800"/>
              </a:spcAft>
              <a:buFont typeface="Arial" panose="020B0604020202020204" pitchFamily="34" charset="0"/>
              <a:buChar char="•"/>
            </a:pPr>
            <a:r>
              <a:rPr lang="en-US" sz="2300" dirty="0">
                <a:highlight>
                  <a:srgbClr val="FFFF00"/>
                </a:highlight>
              </a:rPr>
              <a:t>Students will spend two weeks working in Guatemala or Tanzania during the summer between M1 and M2 (self-funded, no language requirements). This </a:t>
            </a:r>
            <a:r>
              <a:rPr lang="en-US" sz="2300" b="1" u="sng" dirty="0">
                <a:highlight>
                  <a:srgbClr val="FFFF00"/>
                </a:highlight>
              </a:rPr>
              <a:t>can</a:t>
            </a:r>
            <a:r>
              <a:rPr lang="en-US" sz="2300" dirty="0">
                <a:highlight>
                  <a:srgbClr val="FFFF00"/>
                </a:highlight>
              </a:rPr>
              <a:t> usually be planned around MSSP requirements</a:t>
            </a:r>
            <a:endParaRPr lang="en-US" sz="2300" b="1" dirty="0">
              <a:solidFill>
                <a:srgbClr val="FF0000"/>
              </a:solidFill>
              <a:effectLst/>
              <a:highlight>
                <a:srgbClr val="FFFF00"/>
              </a:highlight>
              <a:ea typeface="Calibri" panose="020F0502020204030204" pitchFamily="34" charset="0"/>
              <a:cs typeface="Times New Roman" panose="02020603050405020304" pitchFamily="18" charset="0"/>
            </a:endParaRPr>
          </a:p>
          <a:p>
            <a:pPr marL="0" marR="0">
              <a:lnSpc>
                <a:spcPct val="107000"/>
              </a:lnSpc>
              <a:spcAft>
                <a:spcPts val="800"/>
              </a:spcAft>
              <a:buFont typeface="Arial" panose="020B0604020202020204" pitchFamily="34" charset="0"/>
              <a:buChar char="•"/>
            </a:pPr>
            <a:r>
              <a:rPr lang="en-US" sz="1900" dirty="0">
                <a:effectLst/>
                <a:ea typeface="Calibri" panose="020F0502020204030204" pitchFamily="34" charset="0"/>
                <a:cs typeface="Times New Roman" panose="02020603050405020304" pitchFamily="18" charset="0"/>
              </a:rPr>
              <a:t>During their M2 years, students will participate in the medical evaluation of an individual seeking legal assistance for immigration as part of a medicolegal partnership. Key topics of discussion include: ethics of global health training and work, navigating and understanding global burden of disease, working with community health workers, global mental health, and HIV/TB/Malaria in global health, and non-communicable diseases in global health. </a:t>
            </a:r>
          </a:p>
          <a:p>
            <a:pPr marL="0" marR="0">
              <a:lnSpc>
                <a:spcPct val="107000"/>
              </a:lnSpc>
              <a:spcAft>
                <a:spcPts val="800"/>
              </a:spcAft>
            </a:pPr>
            <a:r>
              <a:rPr lang="en-US" sz="1900" dirty="0">
                <a:effectLst/>
                <a:ea typeface="Calibri" panose="020F0502020204030204" pitchFamily="34" charset="0"/>
                <a:cs typeface="Times New Roman" panose="02020603050405020304" pitchFamily="18" charset="0"/>
              </a:rPr>
              <a:t>All coursework will wrap up by the end of M2</a:t>
            </a:r>
          </a:p>
          <a:p>
            <a:endParaRPr lang="en-US" dirty="0"/>
          </a:p>
        </p:txBody>
      </p:sp>
    </p:spTree>
    <p:extLst>
      <p:ext uri="{BB962C8B-B14F-4D97-AF65-F5344CB8AC3E}">
        <p14:creationId xmlns:p14="http://schemas.microsoft.com/office/powerpoint/2010/main" val="13153937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68D7A-CD85-B935-B99C-EA9956DF4A52}"/>
              </a:ext>
            </a:extLst>
          </p:cNvPr>
          <p:cNvSpPr>
            <a:spLocks noGrp="1"/>
          </p:cNvSpPr>
          <p:nvPr>
            <p:ph type="title"/>
          </p:nvPr>
        </p:nvSpPr>
        <p:spPr>
          <a:xfrm>
            <a:off x="206188" y="274638"/>
            <a:ext cx="8713694" cy="1143000"/>
          </a:xfrm>
        </p:spPr>
        <p:txBody>
          <a:bodyPr>
            <a:normAutofit/>
          </a:bodyPr>
          <a:lstStyle/>
          <a:p>
            <a:pPr algn="ctr"/>
            <a:r>
              <a:rPr lang="en-US" sz="3200" dirty="0"/>
              <a:t>Timeline for Longitudinal Electives Process </a:t>
            </a:r>
          </a:p>
        </p:txBody>
      </p:sp>
      <p:sp>
        <p:nvSpPr>
          <p:cNvPr id="3" name="Content Placeholder 2">
            <a:extLst>
              <a:ext uri="{FF2B5EF4-FFF2-40B4-BE49-F238E27FC236}">
                <a16:creationId xmlns:a16="http://schemas.microsoft.com/office/drawing/2014/main" id="{500CBC71-4552-3C58-3369-1601AE695959}"/>
              </a:ext>
            </a:extLst>
          </p:cNvPr>
          <p:cNvSpPr>
            <a:spLocks noGrp="1"/>
          </p:cNvSpPr>
          <p:nvPr>
            <p:ph idx="1"/>
          </p:nvPr>
        </p:nvSpPr>
        <p:spPr/>
        <p:txBody>
          <a:bodyPr>
            <a:normAutofit/>
          </a:bodyPr>
          <a:lstStyle/>
          <a:p>
            <a:pPr lvl="1"/>
            <a:r>
              <a:rPr lang="en-US" dirty="0"/>
              <a:t>Mid-August – Application Opens Online</a:t>
            </a:r>
            <a:endParaRPr lang="en-US" sz="3200" dirty="0"/>
          </a:p>
          <a:p>
            <a:pPr lvl="1"/>
            <a:r>
              <a:rPr lang="en-US" dirty="0"/>
              <a:t>Sept 21 midnight – Applications Due</a:t>
            </a:r>
            <a:endParaRPr lang="en-US" sz="3200" dirty="0"/>
          </a:p>
          <a:p>
            <a:pPr lvl="1"/>
            <a:r>
              <a:rPr lang="en-US" dirty="0"/>
              <a:t>Oct 2 students contacted with decision</a:t>
            </a:r>
            <a:endParaRPr lang="en-US" sz="3200" dirty="0"/>
          </a:p>
          <a:p>
            <a:pPr lvl="1"/>
            <a:r>
              <a:rPr lang="en-US" dirty="0"/>
              <a:t>Oct 7 students decide to accept/deny</a:t>
            </a:r>
            <a:endParaRPr lang="en-US" sz="3200" dirty="0"/>
          </a:p>
          <a:p>
            <a:pPr lvl="1"/>
            <a:r>
              <a:rPr lang="en-US" dirty="0"/>
              <a:t>Oct 9</a:t>
            </a:r>
            <a:r>
              <a:rPr lang="en-US" baseline="30000" dirty="0"/>
              <a:t> </a:t>
            </a:r>
            <a:r>
              <a:rPr lang="en-US" dirty="0"/>
              <a:t>Directors move to waitlist to contact students</a:t>
            </a:r>
            <a:endParaRPr lang="en-US" sz="3200" dirty="0"/>
          </a:p>
          <a:p>
            <a:pPr lvl="1"/>
            <a:r>
              <a:rPr lang="en-US" dirty="0"/>
              <a:t>Oct 12 Student final decision to accept/deny</a:t>
            </a:r>
            <a:endParaRPr lang="en-US" sz="3200" dirty="0"/>
          </a:p>
          <a:p>
            <a:pPr marL="0" marR="0" indent="0">
              <a:lnSpc>
                <a:spcPct val="115000"/>
              </a:lnSpc>
              <a:spcAft>
                <a:spcPts val="800"/>
              </a:spcAft>
              <a:buNone/>
            </a:pPr>
            <a:r>
              <a:rPr lang="en-US" sz="1800" kern="100" baseline="30000" dirty="0">
                <a:effectLst/>
                <a:latin typeface="Aptos" panose="020B0004020202020204" pitchFamily="34"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a:p>
            <a:endParaRPr lang="en-US" dirty="0"/>
          </a:p>
        </p:txBody>
      </p:sp>
    </p:spTree>
    <p:extLst>
      <p:ext uri="{BB962C8B-B14F-4D97-AF65-F5344CB8AC3E}">
        <p14:creationId xmlns:p14="http://schemas.microsoft.com/office/powerpoint/2010/main" val="3405867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815" y="274638"/>
            <a:ext cx="9002683" cy="1143000"/>
          </a:xfrm>
        </p:spPr>
        <p:txBody>
          <a:bodyPr>
            <a:normAutofit fontScale="90000"/>
          </a:bodyPr>
          <a:lstStyle/>
          <a:p>
            <a:pPr algn="ctr"/>
            <a:r>
              <a:rPr lang="en-US" dirty="0"/>
              <a:t>Medical Student Scholars Program (MSSP) </a:t>
            </a:r>
          </a:p>
        </p:txBody>
      </p:sp>
      <p:sp>
        <p:nvSpPr>
          <p:cNvPr id="3" name="Content Placeholder 2"/>
          <p:cNvSpPr>
            <a:spLocks noGrp="1"/>
          </p:cNvSpPr>
          <p:nvPr>
            <p:ph idx="1"/>
          </p:nvPr>
        </p:nvSpPr>
        <p:spPr/>
        <p:txBody>
          <a:bodyPr/>
          <a:lstStyle/>
          <a:p>
            <a:pPr marL="0" indent="0">
              <a:buNone/>
            </a:pPr>
            <a:r>
              <a:rPr lang="en-US" dirty="0"/>
              <a:t>PURPOSE: </a:t>
            </a:r>
          </a:p>
          <a:p>
            <a:pPr marL="0" indent="0">
              <a:buNone/>
            </a:pPr>
            <a:r>
              <a:rPr lang="en-US" dirty="0"/>
              <a:t>To provide highly motivated students with a unique opportunity to explore a medical specialty in depth throughout their four years of medical school with a summer research experience culminating in publication and/or presentation.</a:t>
            </a:r>
          </a:p>
          <a:p>
            <a:pPr marL="0" indent="0">
              <a:buNone/>
            </a:pPr>
            <a:endParaRPr lang="en-US" dirty="0"/>
          </a:p>
        </p:txBody>
      </p:sp>
    </p:spTree>
    <p:extLst>
      <p:ext uri="{BB962C8B-B14F-4D97-AF65-F5344CB8AC3E}">
        <p14:creationId xmlns:p14="http://schemas.microsoft.com/office/powerpoint/2010/main" val="1646236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MSSP Outcomes</a:t>
            </a:r>
          </a:p>
        </p:txBody>
      </p:sp>
      <p:sp>
        <p:nvSpPr>
          <p:cNvPr id="3" name="Content Placeholder 2"/>
          <p:cNvSpPr>
            <a:spLocks noGrp="1"/>
          </p:cNvSpPr>
          <p:nvPr>
            <p:ph idx="1"/>
          </p:nvPr>
        </p:nvSpPr>
        <p:spPr>
          <a:xfrm>
            <a:off x="457200" y="1600200"/>
            <a:ext cx="8429946" cy="4642657"/>
          </a:xfrm>
        </p:spPr>
        <p:txBody>
          <a:bodyPr>
            <a:normAutofit fontScale="92500" lnSpcReduction="10000"/>
          </a:bodyPr>
          <a:lstStyle/>
          <a:p>
            <a:r>
              <a:rPr lang="en-US" dirty="0"/>
              <a:t>Engage in mentored and preceptor-supervised educational experiences to expand fund of knowledge and skill set within a circumscribed area of interest longitudinally across all Phases 1-3</a:t>
            </a:r>
          </a:p>
          <a:p>
            <a:r>
              <a:rPr lang="en-US" dirty="0"/>
              <a:t>Partake in clinical and didactic activities </a:t>
            </a:r>
          </a:p>
          <a:p>
            <a:r>
              <a:rPr lang="en-US" dirty="0"/>
              <a:t>Participate in scholarly research project</a:t>
            </a:r>
          </a:p>
          <a:p>
            <a:r>
              <a:rPr lang="en-US" dirty="0"/>
              <a:t>Present and publish scholarly work</a:t>
            </a:r>
          </a:p>
          <a:p>
            <a:r>
              <a:rPr lang="en-US" dirty="0"/>
              <a:t>Achieve designated MSSP Scholar at Honors Day (Graduation) </a:t>
            </a:r>
          </a:p>
          <a:p>
            <a:pPr marL="0" indent="0">
              <a:buNone/>
            </a:pPr>
            <a:endParaRPr lang="en-US" dirty="0"/>
          </a:p>
          <a:p>
            <a:endParaRPr lang="en-US" dirty="0"/>
          </a:p>
        </p:txBody>
      </p:sp>
    </p:spTree>
    <p:extLst>
      <p:ext uri="{BB962C8B-B14F-4D97-AF65-F5344CB8AC3E}">
        <p14:creationId xmlns:p14="http://schemas.microsoft.com/office/powerpoint/2010/main" val="2412641773"/>
      </p:ext>
    </p:extLst>
  </p:cSld>
  <p:clrMapOvr>
    <a:masterClrMapping/>
  </p:clrMapOvr>
</p:sld>
</file>

<file path=ppt/theme/theme1.xml><?xml version="1.0" encoding="utf-8"?>
<a:theme xmlns:a="http://schemas.openxmlformats.org/drawingml/2006/main" name="Custom Design">
  <a:themeElements>
    <a:clrScheme name="Custom 2">
      <a:dk1>
        <a:srgbClr val="565A5C"/>
      </a:dk1>
      <a:lt1>
        <a:sysClr val="window" lastClr="FFFFFF"/>
      </a:lt1>
      <a:dk2>
        <a:srgbClr val="808080"/>
      </a:dk2>
      <a:lt2>
        <a:srgbClr val="B3B3B3"/>
      </a:lt2>
      <a:accent1>
        <a:srgbClr val="009CB1"/>
      </a:accent1>
      <a:accent2>
        <a:srgbClr val="77BC1F"/>
      </a:accent2>
      <a:accent3>
        <a:srgbClr val="A1CD3A"/>
      </a:accent3>
      <a:accent4>
        <a:srgbClr val="9AD1DC"/>
      </a:accent4>
      <a:accent5>
        <a:srgbClr val="6EC4E9"/>
      </a:accent5>
      <a:accent6>
        <a:srgbClr val="E7417A"/>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Custom Design">
  <a:themeElements>
    <a:clrScheme name="Custom 2">
      <a:dk1>
        <a:srgbClr val="565A5C"/>
      </a:dk1>
      <a:lt1>
        <a:sysClr val="window" lastClr="FFFFFF"/>
      </a:lt1>
      <a:dk2>
        <a:srgbClr val="808080"/>
      </a:dk2>
      <a:lt2>
        <a:srgbClr val="B3B3B3"/>
      </a:lt2>
      <a:accent1>
        <a:srgbClr val="009CB1"/>
      </a:accent1>
      <a:accent2>
        <a:srgbClr val="77BC1F"/>
      </a:accent2>
      <a:accent3>
        <a:srgbClr val="A1CD3A"/>
      </a:accent3>
      <a:accent4>
        <a:srgbClr val="9AD1DC"/>
      </a:accent4>
      <a:accent5>
        <a:srgbClr val="6EC4E9"/>
      </a:accent5>
      <a:accent6>
        <a:srgbClr val="E7417A"/>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Custom Design">
  <a:themeElements>
    <a:clrScheme name="Custom 2">
      <a:dk1>
        <a:srgbClr val="565A5C"/>
      </a:dk1>
      <a:lt1>
        <a:sysClr val="window" lastClr="FFFFFF"/>
      </a:lt1>
      <a:dk2>
        <a:srgbClr val="808080"/>
      </a:dk2>
      <a:lt2>
        <a:srgbClr val="B3B3B3"/>
      </a:lt2>
      <a:accent1>
        <a:srgbClr val="009CB1"/>
      </a:accent1>
      <a:accent2>
        <a:srgbClr val="77BC1F"/>
      </a:accent2>
      <a:accent3>
        <a:srgbClr val="A1CD3A"/>
      </a:accent3>
      <a:accent4>
        <a:srgbClr val="9AD1DC"/>
      </a:accent4>
      <a:accent5>
        <a:srgbClr val="6EC4E9"/>
      </a:accent5>
      <a:accent6>
        <a:srgbClr val="E7417A"/>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Custom Design">
  <a:themeElements>
    <a:clrScheme name="Custom 2">
      <a:dk1>
        <a:srgbClr val="565A5C"/>
      </a:dk1>
      <a:lt1>
        <a:sysClr val="window" lastClr="FFFFFF"/>
      </a:lt1>
      <a:dk2>
        <a:srgbClr val="808080"/>
      </a:dk2>
      <a:lt2>
        <a:srgbClr val="B3B3B3"/>
      </a:lt2>
      <a:accent1>
        <a:srgbClr val="009CB1"/>
      </a:accent1>
      <a:accent2>
        <a:srgbClr val="77BC1F"/>
      </a:accent2>
      <a:accent3>
        <a:srgbClr val="A1CD3A"/>
      </a:accent3>
      <a:accent4>
        <a:srgbClr val="9AD1DC"/>
      </a:accent4>
      <a:accent5>
        <a:srgbClr val="6EC4E9"/>
      </a:accent5>
      <a:accent6>
        <a:srgbClr val="E7417A"/>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A324B59B14A4B4BA40A53534181A510" ma:contentTypeVersion="11" ma:contentTypeDescription="Create a new document." ma:contentTypeScope="" ma:versionID="acd83cdb968ab1fa985197fbc91ead6d">
  <xsd:schema xmlns:xsd="http://www.w3.org/2001/XMLSchema" xmlns:xs="http://www.w3.org/2001/XMLSchema" xmlns:p="http://schemas.microsoft.com/office/2006/metadata/properties" xmlns:ns2="0f1c5b27-b01a-4855-99dd-07f618d6622c" targetNamespace="http://schemas.microsoft.com/office/2006/metadata/properties" ma:root="true" ma:fieldsID="22717106b18645519375e458c01a363a" ns2:_="">
    <xsd:import namespace="0f1c5b27-b01a-4855-99dd-07f618d6622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1c5b27-b01a-4855-99dd-07f618d6622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e7ed257-b896-4b55-84f7-2c4d79b9c33f"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f1c5b27-b01a-4855-99dd-07f618d6622c">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B3D6586-0FE0-4F78-BFE0-0613746E0F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f1c5b27-b01a-4855-99dd-07f618d662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0CDB893-8B4F-4932-B80A-1C01FAEA32D2}">
  <ds:schemaRefs>
    <ds:schemaRef ds:uri="http://www.w3.org/XML/1998/namespace"/>
    <ds:schemaRef ds:uri="http://schemas.microsoft.com/office/2006/metadata/properties"/>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204e6ed7-acca-4ba0-b817-eccb36e9cfea"/>
    <ds:schemaRef ds:uri="cb517ac6-0cf8-476c-ace5-57b12399f792"/>
    <ds:schemaRef ds:uri="http://purl.org/dc/terms/"/>
    <ds:schemaRef ds:uri="0f1c5b27-b01a-4855-99dd-07f618d6622c"/>
  </ds:schemaRefs>
</ds:datastoreItem>
</file>

<file path=customXml/itemProps3.xml><?xml version="1.0" encoding="utf-8"?>
<ds:datastoreItem xmlns:ds="http://schemas.openxmlformats.org/officeDocument/2006/customXml" ds:itemID="{81B2A99E-65F0-46CD-9EAD-93F26C1582F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Rule_4_3_Teal.potx</Template>
  <TotalTime>17960</TotalTime>
  <Words>2106</Words>
  <Application>Microsoft Office PowerPoint</Application>
  <PresentationFormat>On-screen Show (4:3)</PresentationFormat>
  <Paragraphs>199</Paragraphs>
  <Slides>37</Slides>
  <Notes>0</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37</vt:i4>
      </vt:variant>
    </vt:vector>
  </HeadingPairs>
  <TitlesOfParts>
    <vt:vector size="47" baseType="lpstr">
      <vt:lpstr>Aptos</vt:lpstr>
      <vt:lpstr>Arial</vt:lpstr>
      <vt:lpstr>Calibri</vt:lpstr>
      <vt:lpstr>Courier New</vt:lpstr>
      <vt:lpstr>Times New Roman</vt:lpstr>
      <vt:lpstr>Wingdings</vt:lpstr>
      <vt:lpstr>Custom Design</vt:lpstr>
      <vt:lpstr>1_Custom Design</vt:lpstr>
      <vt:lpstr>2_Custom Design</vt:lpstr>
      <vt:lpstr>3_Custom Design</vt:lpstr>
      <vt:lpstr>Longitudinal Electives &amp; Medical Student Scholars Program (MSSP)</vt:lpstr>
      <vt:lpstr>Longitudinal Electives</vt:lpstr>
      <vt:lpstr>Healthy Children</vt:lpstr>
      <vt:lpstr>Teaching in Medical Education</vt:lpstr>
      <vt:lpstr>Medical Spanish</vt:lpstr>
      <vt:lpstr>Foundations in Global Health</vt:lpstr>
      <vt:lpstr>Timeline for Longitudinal Electives Process </vt:lpstr>
      <vt:lpstr>Medical Student Scholars Program (MSSP) </vt:lpstr>
      <vt:lpstr>MSSP Outcomes</vt:lpstr>
      <vt:lpstr>MSSP 20 Tracks = 87 spots (48%) </vt:lpstr>
      <vt:lpstr>2025 Match Data by MSSP</vt:lpstr>
      <vt:lpstr>Min MSSP Requirements over 4 yrs  </vt:lpstr>
      <vt:lpstr>M1/Phase 1 Minimum Requirements</vt:lpstr>
      <vt:lpstr>Summer Research between M1 and M2</vt:lpstr>
      <vt:lpstr>M2/Phase 2 Minimum Requirements</vt:lpstr>
      <vt:lpstr>M3/Phase 2 Requirements</vt:lpstr>
      <vt:lpstr>M4/Phase 3 Requirements</vt:lpstr>
      <vt:lpstr>MSTP Students</vt:lpstr>
      <vt:lpstr>Longitudinal Elective</vt:lpstr>
      <vt:lpstr>MSSP Honors Notations</vt:lpstr>
      <vt:lpstr>Financial Support</vt:lpstr>
      <vt:lpstr>Academic Expectations</vt:lpstr>
      <vt:lpstr>Enrollment</vt:lpstr>
      <vt:lpstr>Expected Acceptance #s</vt:lpstr>
      <vt:lpstr>Chat with current M4 students enrolled in MSSP</vt:lpstr>
      <vt:lpstr>Selection Process</vt:lpstr>
      <vt:lpstr>Application</vt:lpstr>
      <vt:lpstr>Click on extracurricular tab </vt:lpstr>
      <vt:lpstr>PowerPoint Presentation</vt:lpstr>
      <vt:lpstr>If click  </vt:lpstr>
      <vt:lpstr>Click on MSSP Application/Tracking </vt:lpstr>
      <vt:lpstr>Click on Apply Now and all contact information is automatically uploaded </vt:lpstr>
      <vt:lpstr>Application Instructions</vt:lpstr>
      <vt:lpstr>Application </vt:lpstr>
      <vt:lpstr>Application</vt:lpstr>
      <vt:lpstr>New Decision Process Timeline</vt:lpstr>
      <vt:lpstr>More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Diederichs, Anna</dc:creator>
  <cp:lastModifiedBy>Burg, Gina (burggm)</cp:lastModifiedBy>
  <cp:revision>88</cp:revision>
  <dcterms:created xsi:type="dcterms:W3CDTF">2016-06-28T16:48:42Z</dcterms:created>
  <dcterms:modified xsi:type="dcterms:W3CDTF">2026-08-03T13:45:48Z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0x0101003A324B59B14A4B4BA40A53534181A510</vt:lpwstr>
  </property>
</Properties>
</file>