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6" r:id="rId2"/>
    <p:sldId id="257" r:id="rId3"/>
    <p:sldId id="258" r:id="rId4"/>
    <p:sldId id="262" r:id="rId5"/>
    <p:sldId id="272" r:id="rId6"/>
    <p:sldId id="260" r:id="rId7"/>
    <p:sldId id="261" r:id="rId8"/>
    <p:sldId id="263" r:id="rId9"/>
    <p:sldId id="264" r:id="rId10"/>
    <p:sldId id="265" r:id="rId11"/>
    <p:sldId id="267" r:id="rId12"/>
    <p:sldId id="269" r:id="rId13"/>
    <p:sldId id="268" r:id="rId14"/>
    <p:sldId id="266" r:id="rId15"/>
    <p:sldId id="270" r:id="rId16"/>
    <p:sldId id="271" r:id="rId17"/>
    <p:sldId id="273" r:id="rId18"/>
    <p:sldId id="274" r:id="rId19"/>
    <p:sldId id="282" r:id="rId20"/>
    <p:sldId id="283" r:id="rId21"/>
    <p:sldId id="284" r:id="rId22"/>
    <p:sldId id="275" r:id="rId23"/>
    <p:sldId id="277" r:id="rId24"/>
    <p:sldId id="278" r:id="rId25"/>
    <p:sldId id="276" r:id="rId26"/>
    <p:sldId id="280" r:id="rId27"/>
    <p:sldId id="285" r:id="rId28"/>
    <p:sldId id="281" r:id="rId29"/>
    <p:sldId id="27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269DE-3132-E892-ED22-E14AEF7D3480}" v="188" dt="2026-10-06T17:43:37.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60"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s, Kimber (andrewks)" userId="e8ad1072-432c-428f-bafd-366d9d3d5ac8" providerId="ADAL" clId="{B36A6F7D-02D5-4FF0-9BFC-2E58A901FB37}"/>
    <pc:docChg chg="modSld">
      <pc:chgData name="Andrews, Kimber (andrewks)" userId="e8ad1072-432c-428f-bafd-366d9d3d5ac8" providerId="ADAL" clId="{B36A6F7D-02D5-4FF0-9BFC-2E58A901FB37}" dt="2026-10-07T15:39:39.916" v="27" actId="962"/>
      <pc:docMkLst>
        <pc:docMk/>
      </pc:docMkLst>
      <pc:sldChg chg="modSp mod">
        <pc:chgData name="Andrews, Kimber (andrewks)" userId="e8ad1072-432c-428f-bafd-366d9d3d5ac8" providerId="ADAL" clId="{B36A6F7D-02D5-4FF0-9BFC-2E58A901FB37}" dt="2026-10-07T15:34:48.319" v="3" actId="962"/>
        <pc:sldMkLst>
          <pc:docMk/>
          <pc:sldMk cId="109857222" sldId="256"/>
        </pc:sldMkLst>
        <pc:picChg chg="mod">
          <ac:chgData name="Andrews, Kimber (andrewks)" userId="e8ad1072-432c-428f-bafd-366d9d3d5ac8" providerId="ADAL" clId="{B36A6F7D-02D5-4FF0-9BFC-2E58A901FB37}" dt="2026-10-07T15:34:48.319" v="3" actId="962"/>
          <ac:picMkLst>
            <pc:docMk/>
            <pc:sldMk cId="109857222" sldId="256"/>
            <ac:picMk id="4" creationId="{46CE4639-2585-D39B-868B-2FA2248D8644}"/>
          </ac:picMkLst>
        </pc:picChg>
      </pc:sldChg>
      <pc:sldChg chg="modSp mod">
        <pc:chgData name="Andrews, Kimber (andrewks)" userId="e8ad1072-432c-428f-bafd-366d9d3d5ac8" providerId="ADAL" clId="{B36A6F7D-02D5-4FF0-9BFC-2E58A901FB37}" dt="2026-10-07T15:34:53.970" v="5" actId="962"/>
        <pc:sldMkLst>
          <pc:docMk/>
          <pc:sldMk cId="2351174144" sldId="258"/>
        </pc:sldMkLst>
        <pc:picChg chg="mod">
          <ac:chgData name="Andrews, Kimber (andrewks)" userId="e8ad1072-432c-428f-bafd-366d9d3d5ac8" providerId="ADAL" clId="{B36A6F7D-02D5-4FF0-9BFC-2E58A901FB37}" dt="2026-10-07T15:34:53.970" v="5" actId="962"/>
          <ac:picMkLst>
            <pc:docMk/>
            <pc:sldMk cId="2351174144" sldId="258"/>
            <ac:picMk id="4" creationId="{1F35E332-0471-DE60-1ADF-551A57432B90}"/>
          </ac:picMkLst>
        </pc:picChg>
      </pc:sldChg>
      <pc:sldChg chg="modSp mod">
        <pc:chgData name="Andrews, Kimber (andrewks)" userId="e8ad1072-432c-428f-bafd-366d9d3d5ac8" providerId="ADAL" clId="{B36A6F7D-02D5-4FF0-9BFC-2E58A901FB37}" dt="2026-10-07T15:34:55.246" v="7" actId="962"/>
        <pc:sldMkLst>
          <pc:docMk/>
          <pc:sldMk cId="2009352498" sldId="263"/>
        </pc:sldMkLst>
        <pc:picChg chg="mod">
          <ac:chgData name="Andrews, Kimber (andrewks)" userId="e8ad1072-432c-428f-bafd-366d9d3d5ac8" providerId="ADAL" clId="{B36A6F7D-02D5-4FF0-9BFC-2E58A901FB37}" dt="2026-10-07T15:34:55.246" v="7" actId="962"/>
          <ac:picMkLst>
            <pc:docMk/>
            <pc:sldMk cId="2009352498" sldId="263"/>
            <ac:picMk id="4" creationId="{FB3B27EE-7639-4068-6CAF-05367E31EBBD}"/>
          </ac:picMkLst>
        </pc:picChg>
      </pc:sldChg>
      <pc:sldChg chg="modSp mod">
        <pc:chgData name="Andrews, Kimber (andrewks)" userId="e8ad1072-432c-428f-bafd-366d9d3d5ac8" providerId="ADAL" clId="{B36A6F7D-02D5-4FF0-9BFC-2E58A901FB37}" dt="2026-10-07T15:34:56.100" v="9" actId="962"/>
        <pc:sldMkLst>
          <pc:docMk/>
          <pc:sldMk cId="1157307447" sldId="264"/>
        </pc:sldMkLst>
        <pc:picChg chg="mod">
          <ac:chgData name="Andrews, Kimber (andrewks)" userId="e8ad1072-432c-428f-bafd-366d9d3d5ac8" providerId="ADAL" clId="{B36A6F7D-02D5-4FF0-9BFC-2E58A901FB37}" dt="2026-10-07T15:34:56.100" v="9" actId="962"/>
          <ac:picMkLst>
            <pc:docMk/>
            <pc:sldMk cId="1157307447" sldId="264"/>
            <ac:picMk id="4" creationId="{053F562D-F8EC-C5DF-DDF8-A91583626F56}"/>
          </ac:picMkLst>
        </pc:picChg>
      </pc:sldChg>
      <pc:sldChg chg="modSp mod">
        <pc:chgData name="Andrews, Kimber (andrewks)" userId="e8ad1072-432c-428f-bafd-366d9d3d5ac8" providerId="ADAL" clId="{B36A6F7D-02D5-4FF0-9BFC-2E58A901FB37}" dt="2026-10-07T15:35:06.461" v="11" actId="962"/>
        <pc:sldMkLst>
          <pc:docMk/>
          <pc:sldMk cId="3103861836" sldId="265"/>
        </pc:sldMkLst>
        <pc:picChg chg="mod">
          <ac:chgData name="Andrews, Kimber (andrewks)" userId="e8ad1072-432c-428f-bafd-366d9d3d5ac8" providerId="ADAL" clId="{B36A6F7D-02D5-4FF0-9BFC-2E58A901FB37}" dt="2026-10-07T15:35:06.461" v="11" actId="962"/>
          <ac:picMkLst>
            <pc:docMk/>
            <pc:sldMk cId="3103861836" sldId="265"/>
            <ac:picMk id="4" creationId="{6A2CE124-0427-0219-523F-0C8DFFF4ACD0}"/>
          </ac:picMkLst>
        </pc:picChg>
      </pc:sldChg>
      <pc:sldChg chg="modSp mod">
        <pc:chgData name="Andrews, Kimber (andrewks)" userId="e8ad1072-432c-428f-bafd-366d9d3d5ac8" providerId="ADAL" clId="{B36A6F7D-02D5-4FF0-9BFC-2E58A901FB37}" dt="2026-10-07T15:39:16.460" v="15" actId="962"/>
        <pc:sldMkLst>
          <pc:docMk/>
          <pc:sldMk cId="3816571601" sldId="268"/>
        </pc:sldMkLst>
        <pc:picChg chg="mod">
          <ac:chgData name="Andrews, Kimber (andrewks)" userId="e8ad1072-432c-428f-bafd-366d9d3d5ac8" providerId="ADAL" clId="{B36A6F7D-02D5-4FF0-9BFC-2E58A901FB37}" dt="2026-10-07T15:39:16.460" v="15" actId="962"/>
          <ac:picMkLst>
            <pc:docMk/>
            <pc:sldMk cId="3816571601" sldId="268"/>
            <ac:picMk id="7" creationId="{2097ED0A-4F2D-9B40-83BE-C53A157AB205}"/>
          </ac:picMkLst>
        </pc:picChg>
      </pc:sldChg>
      <pc:sldChg chg="modSp mod">
        <pc:chgData name="Andrews, Kimber (andrewks)" userId="e8ad1072-432c-428f-bafd-366d9d3d5ac8" providerId="ADAL" clId="{B36A6F7D-02D5-4FF0-9BFC-2E58A901FB37}" dt="2026-10-07T15:39:17.684" v="17" actId="962"/>
        <pc:sldMkLst>
          <pc:docMk/>
          <pc:sldMk cId="3755531751" sldId="270"/>
        </pc:sldMkLst>
        <pc:picChg chg="mod">
          <ac:chgData name="Andrews, Kimber (andrewks)" userId="e8ad1072-432c-428f-bafd-366d9d3d5ac8" providerId="ADAL" clId="{B36A6F7D-02D5-4FF0-9BFC-2E58A901FB37}" dt="2026-10-07T15:39:17.684" v="17" actId="962"/>
          <ac:picMkLst>
            <pc:docMk/>
            <pc:sldMk cId="3755531751" sldId="270"/>
            <ac:picMk id="4" creationId="{CA46DE9F-0ABC-056D-C27B-8529D8D8AA07}"/>
          </ac:picMkLst>
        </pc:picChg>
      </pc:sldChg>
      <pc:sldChg chg="modSp mod">
        <pc:chgData name="Andrews, Kimber (andrewks)" userId="e8ad1072-432c-428f-bafd-366d9d3d5ac8" providerId="ADAL" clId="{B36A6F7D-02D5-4FF0-9BFC-2E58A901FB37}" dt="2026-10-07T15:39:18.542" v="19" actId="962"/>
        <pc:sldMkLst>
          <pc:docMk/>
          <pc:sldMk cId="2097154958" sldId="275"/>
        </pc:sldMkLst>
        <pc:picChg chg="mod">
          <ac:chgData name="Andrews, Kimber (andrewks)" userId="e8ad1072-432c-428f-bafd-366d9d3d5ac8" providerId="ADAL" clId="{B36A6F7D-02D5-4FF0-9BFC-2E58A901FB37}" dt="2026-10-07T15:39:18.542" v="19" actId="962"/>
          <ac:picMkLst>
            <pc:docMk/>
            <pc:sldMk cId="2097154958" sldId="275"/>
            <ac:picMk id="4" creationId="{067B532C-F429-5188-EB91-F4EAFD6D9C8E}"/>
          </ac:picMkLst>
        </pc:picChg>
      </pc:sldChg>
      <pc:sldChg chg="modSp mod">
        <pc:chgData name="Andrews, Kimber (andrewks)" userId="e8ad1072-432c-428f-bafd-366d9d3d5ac8" providerId="ADAL" clId="{B36A6F7D-02D5-4FF0-9BFC-2E58A901FB37}" dt="2026-10-07T15:39:32.086" v="23" actId="962"/>
        <pc:sldMkLst>
          <pc:docMk/>
          <pc:sldMk cId="1122301449" sldId="280"/>
        </pc:sldMkLst>
        <pc:picChg chg="mod">
          <ac:chgData name="Andrews, Kimber (andrewks)" userId="e8ad1072-432c-428f-bafd-366d9d3d5ac8" providerId="ADAL" clId="{B36A6F7D-02D5-4FF0-9BFC-2E58A901FB37}" dt="2026-10-07T15:39:32.086" v="23" actId="962"/>
          <ac:picMkLst>
            <pc:docMk/>
            <pc:sldMk cId="1122301449" sldId="280"/>
            <ac:picMk id="4" creationId="{68A5C0B4-29CD-E0C9-BAD6-9D84E5783683}"/>
          </ac:picMkLst>
        </pc:picChg>
      </pc:sldChg>
      <pc:sldChg chg="modSp mod">
        <pc:chgData name="Andrews, Kimber (andrewks)" userId="e8ad1072-432c-428f-bafd-366d9d3d5ac8" providerId="ADAL" clId="{B36A6F7D-02D5-4FF0-9BFC-2E58A901FB37}" dt="2026-10-07T15:39:39.916" v="27" actId="962"/>
        <pc:sldMkLst>
          <pc:docMk/>
          <pc:sldMk cId="4269786226" sldId="281"/>
        </pc:sldMkLst>
        <pc:picChg chg="mod">
          <ac:chgData name="Andrews, Kimber (andrewks)" userId="e8ad1072-432c-428f-bafd-366d9d3d5ac8" providerId="ADAL" clId="{B36A6F7D-02D5-4FF0-9BFC-2E58A901FB37}" dt="2026-10-07T15:39:39.916" v="27" actId="962"/>
          <ac:picMkLst>
            <pc:docMk/>
            <pc:sldMk cId="4269786226" sldId="281"/>
            <ac:picMk id="4" creationId="{2A1A38D5-9D13-5B67-90DF-5F73AF149036}"/>
          </ac:picMkLst>
        </pc:picChg>
      </pc:sldChg>
      <pc:sldChg chg="modSp mod">
        <pc:chgData name="Andrews, Kimber (andrewks)" userId="e8ad1072-432c-428f-bafd-366d9d3d5ac8" providerId="ADAL" clId="{B36A6F7D-02D5-4FF0-9BFC-2E58A901FB37}" dt="2026-10-07T15:39:36.719" v="25" actId="962"/>
        <pc:sldMkLst>
          <pc:docMk/>
          <pc:sldMk cId="3789477260" sldId="285"/>
        </pc:sldMkLst>
        <pc:picChg chg="mod">
          <ac:chgData name="Andrews, Kimber (andrewks)" userId="e8ad1072-432c-428f-bafd-366d9d3d5ac8" providerId="ADAL" clId="{B36A6F7D-02D5-4FF0-9BFC-2E58A901FB37}" dt="2026-10-07T15:39:36.719" v="25" actId="962"/>
          <ac:picMkLst>
            <pc:docMk/>
            <pc:sldMk cId="3789477260" sldId="285"/>
            <ac:picMk id="4" creationId="{C9DE9F27-728F-F65C-D0B8-BBEDDB87BF9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56249D-5B6B-4875-BA98-E126E979AC05}" type="datetimeFigureOut">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43E8D-09E9-4CCD-8D0E-6E9290A2431E}" type="slidenum">
              <a:t>‹#›</a:t>
            </a:fld>
            <a:endParaRPr lang="en-US"/>
          </a:p>
        </p:txBody>
      </p:sp>
    </p:spTree>
    <p:extLst>
      <p:ext uri="{BB962C8B-B14F-4D97-AF65-F5344CB8AC3E}">
        <p14:creationId xmlns:p14="http://schemas.microsoft.com/office/powerpoint/2010/main" val="1519449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ea typeface="Calibri"/>
                <a:cs typeface="Calibri"/>
              </a:rPr>
              <a:t>Example of students</a:t>
            </a:r>
          </a:p>
          <a:p>
            <a:pPr marL="228600" indent="-228600">
              <a:buAutoNum type="arabicPeriod"/>
            </a:pPr>
            <a:r>
              <a:rPr lang="en-US" dirty="0">
                <a:ea typeface="Calibri"/>
                <a:cs typeface="Calibri"/>
              </a:rPr>
              <a:t>Belongs because got good grades and can do intellectual rigor, but doesn't feel like they belong to the profession (identity, caring)</a:t>
            </a:r>
          </a:p>
          <a:p>
            <a:pPr marL="228600" indent="-228600">
              <a:buAutoNum type="arabicPeriod"/>
            </a:pPr>
            <a:r>
              <a:rPr lang="en-US" dirty="0">
                <a:ea typeface="Calibri"/>
                <a:cs typeface="Calibri"/>
              </a:rPr>
              <a:t>Student who belongs to profession (always wanted to heal/help) but feel they don’t belong because of grades</a:t>
            </a:r>
          </a:p>
        </p:txBody>
      </p:sp>
      <p:sp>
        <p:nvSpPr>
          <p:cNvPr id="188" name="Google Shape;18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2E43E8D-09E9-4CCD-8D0E-6E9290A2431E}" type="slidenum">
              <a:rPr lang="en-US"/>
              <a:t>10</a:t>
            </a:fld>
            <a:endParaRPr lang="en-US"/>
          </a:p>
        </p:txBody>
      </p:sp>
    </p:spTree>
    <p:extLst>
      <p:ext uri="{BB962C8B-B14F-4D97-AF65-F5344CB8AC3E}">
        <p14:creationId xmlns:p14="http://schemas.microsoft.com/office/powerpoint/2010/main" val="1611084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Notes about student with "high pitched voice" told to lower for authority</a:t>
            </a:r>
          </a:p>
          <a:p>
            <a:r>
              <a:rPr lang="en-US" dirty="0">
                <a:ea typeface="Calibri"/>
                <a:cs typeface="Calibri"/>
              </a:rPr>
              <a:t>Queer student told to dress more conservatively</a:t>
            </a:r>
          </a:p>
        </p:txBody>
      </p:sp>
      <p:sp>
        <p:nvSpPr>
          <p:cNvPr id="4" name="Slide Number Placeholder 3"/>
          <p:cNvSpPr>
            <a:spLocks noGrp="1"/>
          </p:cNvSpPr>
          <p:nvPr>
            <p:ph type="sldNum" sz="quarter" idx="5"/>
          </p:nvPr>
        </p:nvSpPr>
        <p:spPr/>
        <p:txBody>
          <a:bodyPr/>
          <a:lstStyle/>
          <a:p>
            <a:fld id="{F2E43E8D-09E9-4CCD-8D0E-6E9290A2431E}" type="slidenum">
              <a:rPr lang="en-US"/>
              <a:t>11</a:t>
            </a:fld>
            <a:endParaRPr lang="en-US"/>
          </a:p>
        </p:txBody>
      </p:sp>
    </p:spTree>
    <p:extLst>
      <p:ext uri="{BB962C8B-B14F-4D97-AF65-F5344CB8AC3E}">
        <p14:creationId xmlns:p14="http://schemas.microsoft.com/office/powerpoint/2010/main" val="1680167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10/7/2026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kimber.andrews@uc.edu"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doi.org/10.1111/medu.14532" TargetMode="External"/><Relationship Id="rId3" Type="http://schemas.openxmlformats.org/officeDocument/2006/relationships/hyperlink" Target="https://psycnet.apa.org/doi/10.1080/00220973.1993.9943831" TargetMode="External"/><Relationship Id="rId7" Type="http://schemas.openxmlformats.org/officeDocument/2006/relationships/hyperlink" Target="https://doi.org/10.1007/s40670-020-01103-y" TargetMode="External"/><Relationship Id="rId2" Type="http://schemas.openxmlformats.org/officeDocument/2006/relationships/hyperlink" Target="https://doi.org/10.1097/ACM.0000000000006199" TargetMode="External"/><Relationship Id="rId1" Type="http://schemas.openxmlformats.org/officeDocument/2006/relationships/slideLayout" Target="../slideLayouts/slideLayout2.xml"/><Relationship Id="rId6" Type="http://schemas.openxmlformats.org/officeDocument/2006/relationships/hyperlink" Target="https://doi.org/10.1186/s12909-024-05413-2" TargetMode="External"/><Relationship Id="rId5" Type="http://schemas.openxmlformats.org/officeDocument/2006/relationships/hyperlink" Target="https://psycnet.apa.org/record/1943-03751-001" TargetMode="External"/><Relationship Id="rId4" Type="http://schemas.openxmlformats.org/officeDocument/2006/relationships/hyperlink" Target="https://doi.org/10.1037/h005434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08037" y="555644"/>
            <a:ext cx="5304481" cy="3311803"/>
          </a:xfrm>
        </p:spPr>
        <p:txBody>
          <a:bodyPr vert="horz" lIns="91440" tIns="45720" rIns="91440" bIns="45720" rtlCol="0" anchor="t">
            <a:noAutofit/>
          </a:bodyPr>
          <a:lstStyle/>
          <a:p>
            <a:r>
              <a:rPr lang="en-US" sz="4400" b="1" kern="1200" dirty="0">
                <a:latin typeface="+mj-lt"/>
                <a:ea typeface="+mj-ea"/>
                <a:cs typeface="+mj-cs"/>
              </a:rPr>
              <a:t>Belonging Matters: </a:t>
            </a:r>
            <a:br>
              <a:rPr lang="en-US" sz="4000" b="1" kern="1200" dirty="0"/>
            </a:br>
            <a:r>
              <a:rPr lang="en-US" sz="3200" kern="1200" dirty="0">
                <a:latin typeface="+mj-lt"/>
                <a:ea typeface="+mj-ea"/>
                <a:cs typeface="+mj-cs"/>
              </a:rPr>
              <a:t>Strategies to Increase Persistence, Confidence, and Mastery in Medical Students</a:t>
            </a:r>
            <a:endParaRPr lang="en-US"/>
          </a:p>
        </p:txBody>
      </p:sp>
      <p:sp>
        <p:nvSpPr>
          <p:cNvPr id="3" name="Subtitle 2"/>
          <p:cNvSpPr>
            <a:spLocks noGrp="1"/>
          </p:cNvSpPr>
          <p:nvPr>
            <p:ph type="subTitle" idx="1"/>
          </p:nvPr>
        </p:nvSpPr>
        <p:spPr>
          <a:xfrm>
            <a:off x="208036" y="3425943"/>
            <a:ext cx="5876634" cy="2601244"/>
          </a:xfrm>
        </p:spPr>
        <p:txBody>
          <a:bodyPr vert="horz" lIns="91440" tIns="45720" rIns="91440" bIns="45720" rtlCol="0" anchor="b">
            <a:noAutofit/>
          </a:bodyPr>
          <a:lstStyle/>
          <a:p>
            <a:r>
              <a:rPr lang="en-US" dirty="0"/>
              <a:t>October 7, 2026</a:t>
            </a:r>
            <a:endParaRPr lang="en-US"/>
          </a:p>
          <a:p>
            <a:r>
              <a:rPr lang="en-US" dirty="0"/>
              <a:t>Kimber Andrews, PhD | LPC</a:t>
            </a:r>
          </a:p>
          <a:p>
            <a:endParaRPr lang="en-US" dirty="0"/>
          </a:p>
          <a:p>
            <a:r>
              <a:rPr lang="en-US" sz="2000" dirty="0"/>
              <a:t>Associate Director | Center for the Enhancement of Teaching and Learning</a:t>
            </a:r>
            <a:endParaRPr lang="en-US"/>
          </a:p>
        </p:txBody>
      </p:sp>
      <p:grpSp>
        <p:nvGrpSpPr>
          <p:cNvPr id="38" name="Group 37">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0" name="Rectangle 2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llustration depicting three black hands controlling strings attached to a large paper star. Yellow background, patterned white-and-gold star, and converging strings suggest collaboration, coordination, or shared creative effort.">
            <a:extLst>
              <a:ext uri="{FF2B5EF4-FFF2-40B4-BE49-F238E27FC236}">
                <a16:creationId xmlns:a16="http://schemas.microsoft.com/office/drawing/2014/main" id="{46CE4639-2585-D39B-868B-2FA2248D8644}"/>
              </a:ext>
            </a:extLst>
          </p:cNvPr>
          <p:cNvPicPr>
            <a:picLocks noChangeAspect="1"/>
          </p:cNvPicPr>
          <p:nvPr/>
        </p:nvPicPr>
        <p:blipFill>
          <a:blip r:embed="rId2"/>
          <a:stretch>
            <a:fillRect/>
          </a:stretch>
        </p:blipFill>
        <p:spPr>
          <a:xfrm>
            <a:off x="6713247" y="1458473"/>
            <a:ext cx="4515209" cy="389667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C1A4B-9BF8-DF91-443E-E8B47E015AD9}"/>
              </a:ext>
            </a:extLst>
          </p:cNvPr>
          <p:cNvSpPr>
            <a:spLocks noGrp="1"/>
          </p:cNvSpPr>
          <p:nvPr>
            <p:ph type="title"/>
          </p:nvPr>
        </p:nvSpPr>
        <p:spPr>
          <a:xfrm>
            <a:off x="1043631" y="809898"/>
            <a:ext cx="9942716" cy="1554480"/>
          </a:xfrm>
        </p:spPr>
        <p:txBody>
          <a:bodyPr anchor="ctr">
            <a:normAutofit/>
          </a:bodyPr>
          <a:lstStyle/>
          <a:p>
            <a:r>
              <a:rPr lang="en-US" sz="4800"/>
              <a:t>Learning Objectives</a:t>
            </a:r>
          </a:p>
        </p:txBody>
      </p:sp>
      <p:sp>
        <p:nvSpPr>
          <p:cNvPr id="3" name="Content Placeholder 2">
            <a:extLst>
              <a:ext uri="{FF2B5EF4-FFF2-40B4-BE49-F238E27FC236}">
                <a16:creationId xmlns:a16="http://schemas.microsoft.com/office/drawing/2014/main" id="{1F72A57A-DCA0-DAF8-602D-DB5FA9776D61}"/>
              </a:ext>
            </a:extLst>
          </p:cNvPr>
          <p:cNvSpPr>
            <a:spLocks noGrp="1"/>
          </p:cNvSpPr>
          <p:nvPr>
            <p:ph idx="1"/>
          </p:nvPr>
        </p:nvSpPr>
        <p:spPr>
          <a:xfrm>
            <a:off x="1045028" y="3017522"/>
            <a:ext cx="9941319" cy="3124658"/>
          </a:xfrm>
        </p:spPr>
        <p:txBody>
          <a:bodyPr vert="horz" lIns="91440" tIns="45720" rIns="91440" bIns="45720" rtlCol="0" anchor="ctr">
            <a:normAutofit/>
          </a:bodyPr>
          <a:lstStyle/>
          <a:p>
            <a:r>
              <a:rPr lang="en-US" sz="2400" dirty="0"/>
              <a:t>Recognize how factors such as imposter syndrome, loneliness, and limited social connection can undermine students’ sense of belonging and negatively affect learning.</a:t>
            </a:r>
          </a:p>
          <a:p>
            <a:r>
              <a:rPr lang="en-US" sz="2400" dirty="0"/>
              <a:t>Explain the role of psychological safety, growth mindset feedback, and structured peer interaction in fostering a more inclusive and supportive classroom environment.</a:t>
            </a:r>
          </a:p>
          <a:p>
            <a:r>
              <a:rPr lang="en-US" sz="2400" dirty="0"/>
              <a:t>Identify 1-2 practices to integrate into the classroom that increase student belonging.</a:t>
            </a:r>
          </a:p>
          <a:p>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9741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226193-2FD4-788C-95B8-261FD81E813D}"/>
              </a:ext>
            </a:extLst>
          </p:cNvPr>
          <p:cNvSpPr>
            <a:spLocks noGrp="1"/>
          </p:cNvSpPr>
          <p:nvPr>
            <p:ph type="title"/>
          </p:nvPr>
        </p:nvSpPr>
        <p:spPr>
          <a:xfrm>
            <a:off x="6367461" y="728664"/>
            <a:ext cx="5818699" cy="3157080"/>
          </a:xfrm>
          <a:noFill/>
        </p:spPr>
        <p:txBody>
          <a:bodyPr vert="horz" lIns="91440" tIns="45720" rIns="91440" bIns="45720" rtlCol="0" anchor="b">
            <a:normAutofit/>
          </a:bodyPr>
          <a:lstStyle/>
          <a:p>
            <a:r>
              <a:rPr lang="en-US" sz="5200"/>
              <a:t>Why Belonging Matters</a:t>
            </a:r>
          </a:p>
        </p:txBody>
      </p:sp>
      <p:sp>
        <p:nvSpPr>
          <p:cNvPr id="3" name="Content Placeholder 2">
            <a:extLst>
              <a:ext uri="{FF2B5EF4-FFF2-40B4-BE49-F238E27FC236}">
                <a16:creationId xmlns:a16="http://schemas.microsoft.com/office/drawing/2014/main" id="{3C7B27CA-5F81-F779-D0D0-27B63D568F4A}"/>
              </a:ext>
            </a:extLst>
          </p:cNvPr>
          <p:cNvSpPr>
            <a:spLocks noGrp="1"/>
          </p:cNvSpPr>
          <p:nvPr>
            <p:ph type="body" idx="1"/>
          </p:nvPr>
        </p:nvSpPr>
        <p:spPr>
          <a:xfrm>
            <a:off x="6367461" y="4072045"/>
            <a:ext cx="4984813" cy="2057289"/>
          </a:xfrm>
          <a:noFill/>
        </p:spPr>
        <p:txBody>
          <a:bodyPr vert="horz" lIns="91440" tIns="45720" rIns="91440" bIns="45720" rtlCol="0" anchor="t">
            <a:normAutofit/>
          </a:bodyPr>
          <a:lstStyle/>
          <a:p>
            <a:r>
              <a:rPr lang="en-US" sz="2800" dirty="0">
                <a:solidFill>
                  <a:schemeClr val="tx1"/>
                </a:solidFill>
              </a:rPr>
              <a:t>"I can focus my energies on my study because I know I belong here, I matter, and I can be myself."</a:t>
            </a:r>
          </a:p>
        </p:txBody>
      </p:sp>
      <p:pic>
        <p:nvPicPr>
          <p:cNvPr id="4" name="Picture 3" descr="A group of hands holding each other">
            <a:extLst>
              <a:ext uri="{FF2B5EF4-FFF2-40B4-BE49-F238E27FC236}">
                <a16:creationId xmlns:a16="http://schemas.microsoft.com/office/drawing/2014/main" id="{1F35E332-0471-DE60-1ADF-551A57432B90}"/>
              </a:ext>
            </a:extLst>
          </p:cNvPr>
          <p:cNvPicPr>
            <a:picLocks noChangeAspect="1"/>
          </p:cNvPicPr>
          <p:nvPr/>
        </p:nvPicPr>
        <p:blipFill>
          <a:blip r:embed="rId2"/>
          <a:srcRect l="16992" r="24555" b="-1"/>
          <a:stretch>
            <a:fillRect/>
          </a:stretch>
        </p:blipFill>
        <p:spPr>
          <a:xfrm>
            <a:off x="1" y="10"/>
            <a:ext cx="6005512" cy="6857990"/>
          </a:xfrm>
          <a:prstGeom prst="rect">
            <a:avLst/>
          </a:prstGeom>
        </p:spPr>
      </p:pic>
    </p:spTree>
    <p:extLst>
      <p:ext uri="{BB962C8B-B14F-4D97-AF65-F5344CB8AC3E}">
        <p14:creationId xmlns:p14="http://schemas.microsoft.com/office/powerpoint/2010/main" val="2351174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925572-702D-13F3-4C10-94423BF7E6F1}"/>
              </a:ext>
            </a:extLst>
          </p:cNvPr>
          <p:cNvSpPr>
            <a:spLocks noGrp="1"/>
          </p:cNvSpPr>
          <p:nvPr>
            <p:ph type="title"/>
          </p:nvPr>
        </p:nvSpPr>
        <p:spPr>
          <a:xfrm>
            <a:off x="1043631" y="809898"/>
            <a:ext cx="9942716" cy="1554480"/>
          </a:xfrm>
        </p:spPr>
        <p:txBody>
          <a:bodyPr anchor="ctr">
            <a:normAutofit/>
          </a:bodyPr>
          <a:lstStyle/>
          <a:p>
            <a:r>
              <a:rPr lang="en-US" sz="4800"/>
              <a:t>What is Belonging</a:t>
            </a:r>
          </a:p>
        </p:txBody>
      </p:sp>
      <p:sp>
        <p:nvSpPr>
          <p:cNvPr id="3" name="Content Placeholder 2">
            <a:extLst>
              <a:ext uri="{FF2B5EF4-FFF2-40B4-BE49-F238E27FC236}">
                <a16:creationId xmlns:a16="http://schemas.microsoft.com/office/drawing/2014/main" id="{E50CE3BD-C6CE-602E-7E7D-65D3EA258BEB}"/>
              </a:ext>
            </a:extLst>
          </p:cNvPr>
          <p:cNvSpPr>
            <a:spLocks noGrp="1"/>
          </p:cNvSpPr>
          <p:nvPr>
            <p:ph idx="1"/>
          </p:nvPr>
        </p:nvSpPr>
        <p:spPr>
          <a:xfrm>
            <a:off x="369293" y="2658089"/>
            <a:ext cx="11307167" cy="3685374"/>
          </a:xfrm>
        </p:spPr>
        <p:txBody>
          <a:bodyPr vert="horz" lIns="91440" tIns="45720" rIns="91440" bIns="45720" rtlCol="0" anchor="ctr">
            <a:normAutofit/>
          </a:bodyPr>
          <a:lstStyle/>
          <a:p>
            <a:r>
              <a:rPr lang="en-US" sz="2400" b="1" dirty="0"/>
              <a:t>Basic Definition</a:t>
            </a:r>
            <a:r>
              <a:rPr lang="en-US" sz="2400" dirty="0"/>
              <a:t>: “Sense of belonging (belongingness) is a psychological inference about the quality of fit or potential fit between a person and a social context” (Bahari et al.,  2025)</a:t>
            </a:r>
            <a:endParaRPr lang="en-US" sz="2400" u="sng"/>
          </a:p>
          <a:p>
            <a:r>
              <a:rPr lang="en-US" sz="2400" dirty="0"/>
              <a:t>It can be positioned as an innate need (psychological), a subjective feeling(socio-ecological), a form of membership and emotional attachment (political), and as relational work (relational). (Ajjawi, Eva, &amp; Scott, 2026).</a:t>
            </a:r>
            <a:endParaRPr lang="en-US" sz="2400" u="sng"/>
          </a:p>
          <a:p>
            <a:r>
              <a:rPr lang="en-US" sz="2400" dirty="0"/>
              <a:t>“In educational settings, belonging generally refers to the extent to which students feel personally accepted, valued, respected, included and supported by others in their learning environment (Goodenow &amp; Grady, 1993)</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940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9"/>
        <p:cNvGrpSpPr/>
        <p:nvPr/>
      </p:nvGrpSpPr>
      <p:grpSpPr>
        <a:xfrm>
          <a:off x="0" y="0"/>
          <a:ext cx="0" cy="0"/>
          <a:chOff x="0" y="0"/>
          <a:chExt cx="0" cy="0"/>
        </a:xfrm>
      </p:grpSpPr>
      <p:sp useBgFill="1">
        <p:nvSpPr>
          <p:cNvPr id="197" name="Rectangle 196">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Google Shape;190;p22"/>
          <p:cNvSpPr txBox="1">
            <a:spLocks noGrp="1"/>
          </p:cNvSpPr>
          <p:nvPr>
            <p:ph type="title"/>
          </p:nvPr>
        </p:nvSpPr>
        <p:spPr>
          <a:xfrm>
            <a:off x="793662" y="386930"/>
            <a:ext cx="10066122" cy="1298448"/>
          </a:xfrm>
          <a:prstGeom prst="rect">
            <a:avLst/>
          </a:prstGeom>
        </p:spPr>
        <p:txBody>
          <a:bodyPr spcFirstLastPara="1" lIns="91425" tIns="45700" rIns="91425" bIns="45700" anchor="b" anchorCtr="0">
            <a:normAutofit/>
          </a:bodyPr>
          <a:lstStyle/>
          <a:p>
            <a:pPr marL="0" lvl="0" indent="0" rtl="0">
              <a:spcBef>
                <a:spcPts val="0"/>
              </a:spcBef>
              <a:spcAft>
                <a:spcPts val="0"/>
              </a:spcAft>
              <a:buClr>
                <a:schemeClr val="dk1"/>
              </a:buClr>
              <a:buSzPts val="4400"/>
              <a:buFont typeface="Calibri"/>
              <a:buNone/>
            </a:pPr>
            <a:r>
              <a:rPr lang="en-US"/>
              <a:t>Characteristics of Belonging in Higher Ed</a:t>
            </a:r>
          </a:p>
        </p:txBody>
      </p:sp>
      <p:sp>
        <p:nvSpPr>
          <p:cNvPr id="199" name="Rectangle 198">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20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Google Shape;191;p22"/>
          <p:cNvSpPr txBox="1">
            <a:spLocks noGrp="1"/>
          </p:cNvSpPr>
          <p:nvPr>
            <p:ph type="body" idx="1"/>
          </p:nvPr>
        </p:nvSpPr>
        <p:spPr>
          <a:xfrm>
            <a:off x="491737" y="2585132"/>
            <a:ext cx="5436671" cy="3538809"/>
          </a:xfrm>
          <a:prstGeom prst="rect">
            <a:avLst/>
          </a:prstGeom>
        </p:spPr>
        <p:txBody>
          <a:bodyPr spcFirstLastPara="1" lIns="91425" tIns="45700" rIns="91425" bIns="45700" anchor="ctr" anchorCtr="0">
            <a:normAutofit/>
          </a:bodyPr>
          <a:lstStyle/>
          <a:p>
            <a:pPr marL="228600" lvl="0" indent="-228600" rtl="0">
              <a:spcBef>
                <a:spcPts val="0"/>
              </a:spcBef>
              <a:spcAft>
                <a:spcPts val="0"/>
              </a:spcAft>
              <a:buClr>
                <a:schemeClr val="dk1"/>
              </a:buClr>
              <a:buSzPts val="2800"/>
              <a:buChar char="•"/>
            </a:pPr>
            <a:r>
              <a:rPr lang="en-US" sz="2400" dirty="0"/>
              <a:t>Belonging is a basic human need</a:t>
            </a:r>
          </a:p>
          <a:p>
            <a:pPr marL="228600" lvl="0" indent="-228600" rtl="0">
              <a:spcBef>
                <a:spcPts val="1000"/>
              </a:spcBef>
              <a:spcAft>
                <a:spcPts val="0"/>
              </a:spcAft>
              <a:buClr>
                <a:schemeClr val="dk1"/>
              </a:buClr>
              <a:buSzPts val="2800"/>
              <a:buChar char="•"/>
            </a:pPr>
            <a:r>
              <a:rPr lang="en-US" sz="2400" dirty="0"/>
              <a:t> Desire for belonging motivates behavior </a:t>
            </a:r>
          </a:p>
          <a:p>
            <a:pPr marL="228600" lvl="0" indent="-228600" rtl="0">
              <a:spcBef>
                <a:spcPts val="1000"/>
              </a:spcBef>
              <a:spcAft>
                <a:spcPts val="0"/>
              </a:spcAft>
              <a:buClr>
                <a:schemeClr val="dk1"/>
              </a:buClr>
              <a:buSzPts val="2800"/>
              <a:buChar char="•"/>
            </a:pPr>
            <a:r>
              <a:rPr lang="en-US" sz="2400" dirty="0"/>
              <a:t>Especially important in new environments &amp; in identity formation</a:t>
            </a:r>
          </a:p>
          <a:p>
            <a:pPr marL="228600" lvl="0" indent="-101600" rtl="0">
              <a:spcBef>
                <a:spcPts val="1000"/>
              </a:spcBef>
              <a:spcAft>
                <a:spcPts val="0"/>
              </a:spcAft>
              <a:buClr>
                <a:schemeClr val="dk1"/>
              </a:buClr>
              <a:buSzPts val="2000"/>
              <a:buNone/>
            </a:pPr>
            <a:endParaRPr lang="en-US" sz="2400" dirty="0"/>
          </a:p>
          <a:p>
            <a:pPr marL="0" lvl="0" indent="0" rtl="0">
              <a:spcBef>
                <a:spcPts val="1000"/>
              </a:spcBef>
              <a:spcAft>
                <a:spcPts val="0"/>
              </a:spcAft>
              <a:buClr>
                <a:schemeClr val="dk1"/>
              </a:buClr>
              <a:buSzPts val="2000"/>
              <a:buNone/>
            </a:pPr>
            <a:r>
              <a:rPr lang="en-US" sz="1800" dirty="0"/>
              <a:t>(Maslow, 1962 &amp; Strayhorn, 2019)</a:t>
            </a:r>
          </a:p>
        </p:txBody>
      </p:sp>
      <p:pic>
        <p:nvPicPr>
          <p:cNvPr id="192" name="Google Shape;192;p22" descr="Maslow's hierarchy of needs with belonging becoming necessary after basic needs like food, shelter and security are met."/>
          <p:cNvPicPr preferRelativeResize="0"/>
          <p:nvPr/>
        </p:nvPicPr>
        <p:blipFill rotWithShape="1">
          <a:blip r:embed="rId3"/>
          <a:srcRect t="7990" r="1" b="1"/>
          <a:stretch/>
        </p:blipFill>
        <p:spPr>
          <a:xfrm>
            <a:off x="5911532" y="2576186"/>
            <a:ext cx="5150277" cy="3530381"/>
          </a:xfrm>
          <a:prstGeom prst="rect">
            <a:avLst/>
          </a:prstGeom>
          <a:noFill/>
        </p:spPr>
      </p:pic>
      <p:sp>
        <p:nvSpPr>
          <p:cNvPr id="203" name="Rectangle 202">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697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AB33354-5302-409E-90BF-4E7A98AFB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882162-D986-40B5-2D46-73253CEFB86C}"/>
              </a:ext>
            </a:extLst>
          </p:cNvPr>
          <p:cNvSpPr>
            <a:spLocks noGrp="1"/>
          </p:cNvSpPr>
          <p:nvPr>
            <p:ph type="title"/>
          </p:nvPr>
        </p:nvSpPr>
        <p:spPr>
          <a:xfrm>
            <a:off x="645065" y="1165014"/>
            <a:ext cx="3796306" cy="4666206"/>
          </a:xfrm>
        </p:spPr>
        <p:txBody>
          <a:bodyPr anchor="ctr">
            <a:normAutofit/>
          </a:bodyPr>
          <a:lstStyle/>
          <a:p>
            <a:r>
              <a:rPr lang="en-US" sz="4800"/>
              <a:t>Why is Belonging Important in Medical Education</a:t>
            </a:r>
          </a:p>
        </p:txBody>
      </p:sp>
      <p:grpSp>
        <p:nvGrpSpPr>
          <p:cNvPr id="10" name="Group 9">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1" name="Rectangle 10">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5D820F-8AF3-6ABF-06FF-41B275534C1E}"/>
              </a:ext>
            </a:extLst>
          </p:cNvPr>
          <p:cNvSpPr>
            <a:spLocks noGrp="1"/>
          </p:cNvSpPr>
          <p:nvPr>
            <p:ph idx="1"/>
          </p:nvPr>
        </p:nvSpPr>
        <p:spPr>
          <a:xfrm>
            <a:off x="5132143" y="287995"/>
            <a:ext cx="7062986" cy="5902659"/>
          </a:xfrm>
        </p:spPr>
        <p:txBody>
          <a:bodyPr vert="horz" lIns="91440" tIns="45720" rIns="91440" bIns="45720" rtlCol="0" anchor="ctr">
            <a:normAutofit/>
          </a:bodyPr>
          <a:lstStyle/>
          <a:p>
            <a:pPr marL="0" indent="0">
              <a:buNone/>
            </a:pPr>
            <a:r>
              <a:rPr lang="en-US" sz="2400" b="1" dirty="0"/>
              <a:t>Medical learning environments can promote</a:t>
            </a:r>
          </a:p>
          <a:p>
            <a:r>
              <a:rPr lang="en-US" sz="2400" dirty="0"/>
              <a:t>Competition </a:t>
            </a:r>
          </a:p>
          <a:p>
            <a:r>
              <a:rPr lang="en-US" sz="2400" dirty="0"/>
              <a:t>Independence </a:t>
            </a:r>
          </a:p>
          <a:p>
            <a:r>
              <a:rPr lang="en-US" sz="2400" dirty="0"/>
              <a:t>Perfectionism </a:t>
            </a:r>
          </a:p>
          <a:p>
            <a:r>
              <a:rPr lang="en-US" sz="2400" dirty="0"/>
              <a:t>Self-sacrifice </a:t>
            </a:r>
          </a:p>
          <a:p>
            <a:r>
              <a:rPr lang="en-US" sz="2400" dirty="0"/>
              <a:t>Conformity </a:t>
            </a:r>
          </a:p>
          <a:p>
            <a:r>
              <a:rPr lang="en-US" sz="2400" dirty="0"/>
              <a:t>Culture of Stress &amp; Performance </a:t>
            </a:r>
          </a:p>
          <a:p>
            <a:r>
              <a:rPr lang="en-US" sz="2400" dirty="0"/>
              <a:t>Lack of identity representation/role models, implicit bias, microaggressions, and lack of mentors with similar identity factors </a:t>
            </a:r>
          </a:p>
          <a:p>
            <a:pPr marL="0" indent="0">
              <a:buNone/>
            </a:pPr>
            <a:r>
              <a:rPr lang="en-US" sz="1800" dirty="0"/>
              <a:t>(Ajjawi, Eva, &amp; Scott, 2026) (Watling et al., 2021) (Rae, et al., 2024)</a:t>
            </a:r>
          </a:p>
          <a:p>
            <a:endParaRPr lang="en-US" sz="1600"/>
          </a:p>
        </p:txBody>
      </p:sp>
    </p:spTree>
    <p:extLst>
      <p:ext uri="{BB962C8B-B14F-4D97-AF65-F5344CB8AC3E}">
        <p14:creationId xmlns:p14="http://schemas.microsoft.com/office/powerpoint/2010/main" val="1670556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DF3DB7-A4DC-548D-3EFE-F4349A4C921D}"/>
              </a:ext>
            </a:extLst>
          </p:cNvPr>
          <p:cNvSpPr>
            <a:spLocks noGrp="1"/>
          </p:cNvSpPr>
          <p:nvPr>
            <p:ph type="title"/>
          </p:nvPr>
        </p:nvSpPr>
        <p:spPr>
          <a:xfrm>
            <a:off x="1043631" y="809898"/>
            <a:ext cx="9942716" cy="1554480"/>
          </a:xfrm>
        </p:spPr>
        <p:txBody>
          <a:bodyPr anchor="ctr">
            <a:normAutofit/>
          </a:bodyPr>
          <a:lstStyle/>
          <a:p>
            <a:r>
              <a:rPr lang="en-US" sz="4800"/>
              <a:t>Positives of Belonging</a:t>
            </a:r>
          </a:p>
        </p:txBody>
      </p:sp>
      <p:sp>
        <p:nvSpPr>
          <p:cNvPr id="3" name="Content Placeholder 2">
            <a:extLst>
              <a:ext uri="{FF2B5EF4-FFF2-40B4-BE49-F238E27FC236}">
                <a16:creationId xmlns:a16="http://schemas.microsoft.com/office/drawing/2014/main" id="{CBCB1E6C-A8B7-4774-7847-3451FCC16B8D}"/>
              </a:ext>
            </a:extLst>
          </p:cNvPr>
          <p:cNvSpPr>
            <a:spLocks noGrp="1"/>
          </p:cNvSpPr>
          <p:nvPr>
            <p:ph idx="1"/>
          </p:nvPr>
        </p:nvSpPr>
        <p:spPr>
          <a:xfrm>
            <a:off x="1045028" y="4282728"/>
            <a:ext cx="9941319" cy="1859452"/>
          </a:xfrm>
        </p:spPr>
        <p:txBody>
          <a:bodyPr vert="horz" lIns="91440" tIns="45720" rIns="91440" bIns="45720" rtlCol="0" anchor="ctr">
            <a:noAutofit/>
          </a:bodyPr>
          <a:lstStyle/>
          <a:p>
            <a:r>
              <a:rPr lang="en-US" sz="2400" dirty="0"/>
              <a:t>Belonging protects students against stress and burnout, improves internal motivation, and promotes persistence and academic success.  (Rae, et al., 2024)</a:t>
            </a:r>
          </a:p>
          <a:p>
            <a:r>
              <a:rPr lang="en-US" sz="2400" dirty="0"/>
              <a:t>Belonging is linked to increased physical and mental health, wellbeing, motivation, persistence, resilience, and academic success (Neufeld, 2025)</a:t>
            </a:r>
          </a:p>
          <a:p>
            <a:r>
              <a:rPr lang="en-US" sz="2400" dirty="0"/>
              <a:t>Increases clinicians willingness to speak up about errors and risks (</a:t>
            </a:r>
            <a:r>
              <a:rPr lang="en-US" sz="2400" dirty="0" err="1"/>
              <a:t>Wawersik</a:t>
            </a:r>
            <a:r>
              <a:rPr lang="en-US" sz="2400" dirty="0"/>
              <a:t>, et al., 2023)</a:t>
            </a:r>
          </a:p>
          <a:p>
            <a:r>
              <a:rPr lang="en-US" sz="2400" dirty="0"/>
              <a:t>Aides in cultivating an authentic professional identity  that diversifies the field (Neufeld, 2025)</a:t>
            </a:r>
          </a:p>
          <a:p>
            <a:endParaRPr lang="en-US" sz="2000"/>
          </a:p>
          <a:p>
            <a:endParaRPr lang="en-US" sz="2000"/>
          </a:p>
          <a:p>
            <a:endParaRPr lang="en-US" sz="2000"/>
          </a:p>
          <a:p>
            <a:endParaRPr lang="en-US" sz="20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994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hands holding each other">
            <a:extLst>
              <a:ext uri="{FF2B5EF4-FFF2-40B4-BE49-F238E27FC236}">
                <a16:creationId xmlns:a16="http://schemas.microsoft.com/office/drawing/2014/main" id="{FB3B27EE-7639-4068-6CAF-05367E31EBBD}"/>
              </a:ext>
            </a:extLst>
          </p:cNvPr>
          <p:cNvPicPr>
            <a:picLocks noChangeAspect="1"/>
          </p:cNvPicPr>
          <p:nvPr/>
        </p:nvPicPr>
        <p:blipFill>
          <a:blip r:embed="rId2"/>
          <a:srcRect t="5341" b="10390"/>
          <a:stretch>
            <a:fillRect/>
          </a:stretch>
        </p:blipFill>
        <p:spPr>
          <a:xfrm>
            <a:off x="20" y="10"/>
            <a:ext cx="12191980" cy="6857990"/>
          </a:xfrm>
          <a:prstGeom prst="rect">
            <a:avLst/>
          </a:prstGeom>
        </p:spPr>
      </p:pic>
      <p:sp>
        <p:nvSpPr>
          <p:cNvPr id="16"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Title 1">
            <a:extLst>
              <a:ext uri="{FF2B5EF4-FFF2-40B4-BE49-F238E27FC236}">
                <a16:creationId xmlns:a16="http://schemas.microsoft.com/office/drawing/2014/main" id="{4F26902A-3EAF-76DC-F63E-A122F5582389}"/>
              </a:ext>
            </a:extLst>
          </p:cNvPr>
          <p:cNvSpPr>
            <a:spLocks noGrp="1"/>
          </p:cNvSpPr>
          <p:nvPr>
            <p:ph type="title"/>
          </p:nvPr>
        </p:nvSpPr>
        <p:spPr>
          <a:xfrm>
            <a:off x="3368604" y="1924619"/>
            <a:ext cx="5152866" cy="1195303"/>
          </a:xfrm>
        </p:spPr>
        <p:txBody>
          <a:bodyPr vert="horz" lIns="91440" tIns="45720" rIns="91440" bIns="45720" rtlCol="0" anchor="b">
            <a:normAutofit fontScale="90000"/>
          </a:bodyPr>
          <a:lstStyle/>
          <a:p>
            <a:pPr algn="ctr"/>
            <a:r>
              <a:rPr lang="en-US" sz="4400" dirty="0"/>
              <a:t>Strategies to Cultivate Belonging</a:t>
            </a:r>
          </a:p>
        </p:txBody>
      </p:sp>
      <p:sp>
        <p:nvSpPr>
          <p:cNvPr id="3" name="Content Placeholder 2">
            <a:extLst>
              <a:ext uri="{FF2B5EF4-FFF2-40B4-BE49-F238E27FC236}">
                <a16:creationId xmlns:a16="http://schemas.microsoft.com/office/drawing/2014/main" id="{90BCA57F-9113-046B-C3E1-EF102C19FEC4}"/>
              </a:ext>
            </a:extLst>
          </p:cNvPr>
          <p:cNvSpPr>
            <a:spLocks noGrp="1"/>
          </p:cNvSpPr>
          <p:nvPr>
            <p:ph type="body" idx="1"/>
          </p:nvPr>
        </p:nvSpPr>
        <p:spPr>
          <a:xfrm>
            <a:off x="3362835" y="3280097"/>
            <a:ext cx="5825764" cy="1726155"/>
          </a:xfrm>
        </p:spPr>
        <p:txBody>
          <a:bodyPr vert="horz" lIns="91440" tIns="45720" rIns="91440" bIns="45720" rtlCol="0" anchor="t">
            <a:normAutofit/>
          </a:bodyPr>
          <a:lstStyle/>
          <a:p>
            <a:pPr algn="ctr"/>
            <a:r>
              <a:rPr lang="en-US" sz="2200" dirty="0">
                <a:solidFill>
                  <a:schemeClr val="tx1"/>
                </a:solidFill>
              </a:rPr>
              <a:t>Cultivating Psychological Safety</a:t>
            </a:r>
            <a:endParaRPr lang="en-US" dirty="0">
              <a:solidFill>
                <a:schemeClr val="tx1"/>
              </a:solidFill>
            </a:endParaRPr>
          </a:p>
          <a:p>
            <a:pPr algn="ctr"/>
            <a:r>
              <a:rPr lang="en-US" sz="2200" dirty="0">
                <a:solidFill>
                  <a:schemeClr val="tx1"/>
                </a:solidFill>
              </a:rPr>
              <a:t>Providing High Impact Feedback</a:t>
            </a:r>
            <a:endParaRPr lang="en-US" dirty="0">
              <a:solidFill>
                <a:schemeClr val="tx1"/>
              </a:solidFill>
            </a:endParaRPr>
          </a:p>
          <a:p>
            <a:pPr algn="ctr"/>
            <a:r>
              <a:rPr lang="en-US" sz="2200" dirty="0">
                <a:solidFill>
                  <a:schemeClr val="tx1"/>
                </a:solidFill>
              </a:rPr>
              <a:t> Implementing Structured Peer Interactions</a:t>
            </a:r>
            <a:endParaRPr lang="en-US">
              <a:solidFill>
                <a:schemeClr val="tx1"/>
              </a:solidFill>
            </a:endParaRPr>
          </a:p>
          <a:p>
            <a:pPr algn="ctr"/>
            <a:endParaRPr lang="en-US" sz="2200">
              <a:solidFill>
                <a:schemeClr val="tx1"/>
              </a:solidFill>
            </a:endParaRPr>
          </a:p>
        </p:txBody>
      </p:sp>
    </p:spTree>
    <p:extLst>
      <p:ext uri="{BB962C8B-B14F-4D97-AF65-F5344CB8AC3E}">
        <p14:creationId xmlns:p14="http://schemas.microsoft.com/office/powerpoint/2010/main" val="2009352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73BBEEF-B456-4A39-B44B-5A53E698A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group of hands holding each other">
            <a:extLst>
              <a:ext uri="{FF2B5EF4-FFF2-40B4-BE49-F238E27FC236}">
                <a16:creationId xmlns:a16="http://schemas.microsoft.com/office/drawing/2014/main" id="{053F562D-F8EC-C5DF-DDF8-A91583626F56}"/>
              </a:ext>
            </a:extLst>
          </p:cNvPr>
          <p:cNvPicPr>
            <a:picLocks noChangeAspect="1"/>
          </p:cNvPicPr>
          <p:nvPr/>
        </p:nvPicPr>
        <p:blipFill>
          <a:blip r:embed="rId2"/>
          <a:srcRect l="16551" r="24114" b="-1"/>
          <a:stretch>
            <a:fillRect/>
          </a:stretch>
        </p:blipFill>
        <p:spPr>
          <a:xfrm>
            <a:off x="1" y="10"/>
            <a:ext cx="6096000" cy="6857990"/>
          </a:xfrm>
          <a:prstGeom prst="rect">
            <a:avLst/>
          </a:prstGeom>
        </p:spPr>
      </p:pic>
      <p:sp useBgFill="1">
        <p:nvSpPr>
          <p:cNvPr id="11" name="Rectangle 1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18BDC-1937-8825-247F-A153A5508842}"/>
              </a:ext>
            </a:extLst>
          </p:cNvPr>
          <p:cNvSpPr>
            <a:spLocks noGrp="1"/>
          </p:cNvSpPr>
          <p:nvPr>
            <p:ph type="title"/>
          </p:nvPr>
        </p:nvSpPr>
        <p:spPr>
          <a:xfrm>
            <a:off x="6807575" y="771099"/>
            <a:ext cx="4658109" cy="2681399"/>
          </a:xfrm>
        </p:spPr>
        <p:txBody>
          <a:bodyPr vert="horz" lIns="91440" tIns="45720" rIns="91440" bIns="45720" rtlCol="0">
            <a:normAutofit/>
          </a:bodyPr>
          <a:lstStyle/>
          <a:p>
            <a:r>
              <a:rPr lang="en-US" sz="4800" dirty="0"/>
              <a:t>Cultivating Psychological Safety</a:t>
            </a:r>
          </a:p>
        </p:txBody>
      </p:sp>
      <p:sp useBgFill="1">
        <p:nvSpPr>
          <p:cNvPr id="13" name="Rectangle 1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5143500"/>
            <a:ext cx="6096000" cy="1714500"/>
          </a:xfrm>
          <a:prstGeom prst="rect">
            <a:avLst/>
          </a:prstGeom>
          <a:ln>
            <a:noFill/>
          </a:ln>
          <a:effectLst>
            <a:outerShdw blurRad="342900" dist="127000" dir="2400000" sx="90000" sy="90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A105B0F-4233-7BD6-9F29-7BCF6652EF3F}"/>
              </a:ext>
            </a:extLst>
          </p:cNvPr>
          <p:cNvSpPr>
            <a:spLocks noGrp="1"/>
          </p:cNvSpPr>
          <p:nvPr>
            <p:ph type="body" idx="1"/>
          </p:nvPr>
        </p:nvSpPr>
        <p:spPr>
          <a:xfrm>
            <a:off x="6807575" y="3424160"/>
            <a:ext cx="5380352" cy="3166856"/>
          </a:xfrm>
        </p:spPr>
        <p:txBody>
          <a:bodyPr vert="horz" lIns="91440" tIns="45720" rIns="91440" bIns="45720" rtlCol="0" anchor="ctr">
            <a:normAutofit/>
          </a:bodyPr>
          <a:lstStyle/>
          <a:p>
            <a:r>
              <a:rPr lang="en-US" sz="2800" dirty="0">
                <a:solidFill>
                  <a:schemeClr val="tx1"/>
                </a:solidFill>
              </a:rPr>
              <a:t>"I feel comfortable being myself and see myself as being a future medical professional"  </a:t>
            </a:r>
          </a:p>
        </p:txBody>
      </p:sp>
    </p:spTree>
    <p:extLst>
      <p:ext uri="{BB962C8B-B14F-4D97-AF65-F5344CB8AC3E}">
        <p14:creationId xmlns:p14="http://schemas.microsoft.com/office/powerpoint/2010/main" val="1157307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09FA8-6756-3034-27DE-80B050D0B4CC}"/>
              </a:ext>
            </a:extLst>
          </p:cNvPr>
          <p:cNvSpPr>
            <a:spLocks noGrp="1"/>
          </p:cNvSpPr>
          <p:nvPr>
            <p:ph type="title"/>
          </p:nvPr>
        </p:nvSpPr>
        <p:spPr>
          <a:xfrm>
            <a:off x="481013" y="360"/>
            <a:ext cx="2960208" cy="2122007"/>
          </a:xfrm>
        </p:spPr>
        <p:txBody>
          <a:bodyPr anchor="ctr">
            <a:normAutofit/>
          </a:bodyPr>
          <a:lstStyle/>
          <a:p>
            <a:r>
              <a:rPr lang="en-US" sz="3600"/>
              <a:t>Reflection Question</a:t>
            </a:r>
          </a:p>
        </p:txBody>
      </p:sp>
      <p:pic>
        <p:nvPicPr>
          <p:cNvPr id="4" name="Picture 3" descr="A close-up of hands making a number&#10;from 1-5">
            <a:extLst>
              <a:ext uri="{FF2B5EF4-FFF2-40B4-BE49-F238E27FC236}">
                <a16:creationId xmlns:a16="http://schemas.microsoft.com/office/drawing/2014/main" id="{6A2CE124-0427-0219-523F-0C8DFFF4ACD0}"/>
              </a:ext>
            </a:extLst>
          </p:cNvPr>
          <p:cNvPicPr>
            <a:picLocks noChangeAspect="1"/>
          </p:cNvPicPr>
          <p:nvPr/>
        </p:nvPicPr>
        <p:blipFill>
          <a:blip r:embed="rId3"/>
          <a:srcRect r="6357"/>
          <a:stretch>
            <a:fillRect/>
          </a:stretch>
        </p:blipFill>
        <p:spPr>
          <a:xfrm>
            <a:off x="4615150" y="115029"/>
            <a:ext cx="6857982" cy="201407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ext Placeholder 2">
            <a:extLst>
              <a:ext uri="{FF2B5EF4-FFF2-40B4-BE49-F238E27FC236}">
                <a16:creationId xmlns:a16="http://schemas.microsoft.com/office/drawing/2014/main" id="{D143F405-8A5B-4374-A17F-E6E7DC764C66}"/>
              </a:ext>
            </a:extLst>
          </p:cNvPr>
          <p:cNvSpPr>
            <a:spLocks noGrp="1"/>
          </p:cNvSpPr>
          <p:nvPr>
            <p:ph idx="1"/>
          </p:nvPr>
        </p:nvSpPr>
        <p:spPr>
          <a:xfrm>
            <a:off x="255831" y="2358247"/>
            <a:ext cx="11712356" cy="4221101"/>
          </a:xfrm>
        </p:spPr>
        <p:txBody>
          <a:bodyPr vert="horz" lIns="91440" tIns="45720" rIns="91440" bIns="45720" rtlCol="0" anchor="ctr">
            <a:noAutofit/>
          </a:bodyPr>
          <a:lstStyle/>
          <a:p>
            <a:pPr marL="0" indent="0">
              <a:buNone/>
            </a:pPr>
            <a:r>
              <a:rPr lang="en-US" sz="2400" b="1" dirty="0"/>
              <a:t>On a scale of 1-5, how psychologically and socially safe did it feel for you to make a mistake when you were a student in Med School? </a:t>
            </a:r>
          </a:p>
          <a:p>
            <a:pPr marL="0" indent="0">
              <a:buNone/>
            </a:pPr>
            <a:endParaRPr lang="en-US" sz="2400" b="1" dirty="0"/>
          </a:p>
          <a:p>
            <a:pPr marL="457200" indent="-457200"/>
            <a:r>
              <a:rPr lang="en-US" sz="2400" dirty="0"/>
              <a:t>1= Not safe at all (If I make a mistake, </a:t>
            </a:r>
            <a:r>
              <a:rPr lang="en-US" sz="2400" b="1" dirty="0"/>
              <a:t>I am a failure</a:t>
            </a:r>
            <a:r>
              <a:rPr lang="en-US" sz="2400" dirty="0"/>
              <a:t>)</a:t>
            </a:r>
          </a:p>
          <a:p>
            <a:pPr marL="457200" indent="-457200"/>
            <a:r>
              <a:rPr lang="en-US" sz="2400" dirty="0"/>
              <a:t>2 = Somewhat safe (If I make a mistake, </a:t>
            </a:r>
            <a:r>
              <a:rPr lang="en-US" sz="2400" b="1" dirty="0"/>
              <a:t>I will feel embarrassed</a:t>
            </a:r>
            <a:r>
              <a:rPr lang="en-US" sz="2400" dirty="0"/>
              <a:t>)</a:t>
            </a:r>
          </a:p>
          <a:p>
            <a:pPr marL="457200" indent="-457200"/>
            <a:r>
              <a:rPr lang="en-US" sz="2400" dirty="0"/>
              <a:t>3 = Safe enough (If I make a mistake, </a:t>
            </a:r>
            <a:r>
              <a:rPr lang="en-US" sz="2400" b="1" dirty="0"/>
              <a:t>I will feel a little bad but can easily move on</a:t>
            </a:r>
            <a:r>
              <a:rPr lang="en-US" sz="2400" dirty="0"/>
              <a:t>)</a:t>
            </a:r>
          </a:p>
          <a:p>
            <a:pPr marL="457200" indent="-457200"/>
            <a:r>
              <a:rPr lang="en-US" sz="2400" dirty="0"/>
              <a:t>4 = Safe (If I make a mistake, </a:t>
            </a:r>
            <a:r>
              <a:rPr lang="en-US" sz="2400" b="1" dirty="0"/>
              <a:t>I feel fine. Everyone makes them</a:t>
            </a:r>
            <a:r>
              <a:rPr lang="en-US" sz="2400" dirty="0"/>
              <a:t>)</a:t>
            </a:r>
          </a:p>
          <a:p>
            <a:pPr marL="457200" indent="-457200"/>
            <a:r>
              <a:rPr lang="en-US" sz="2400" dirty="0"/>
              <a:t>5 = Very safe (</a:t>
            </a:r>
            <a:r>
              <a:rPr lang="en-US" sz="2400" b="1" dirty="0"/>
              <a:t>Mistakes are part of learning</a:t>
            </a:r>
            <a:r>
              <a:rPr lang="en-US" sz="2400" dirty="0"/>
              <a:t> and if I am not making them, then I am not learning)</a:t>
            </a:r>
          </a:p>
        </p:txBody>
      </p:sp>
    </p:spTree>
    <p:extLst>
      <p:ext uri="{BB962C8B-B14F-4D97-AF65-F5344CB8AC3E}">
        <p14:creationId xmlns:p14="http://schemas.microsoft.com/office/powerpoint/2010/main" val="3103861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E154C4-4B36-D74D-18F0-E190098FD916}"/>
              </a:ext>
            </a:extLst>
          </p:cNvPr>
          <p:cNvSpPr>
            <a:spLocks noGrp="1"/>
          </p:cNvSpPr>
          <p:nvPr>
            <p:ph type="title"/>
          </p:nvPr>
        </p:nvSpPr>
        <p:spPr>
          <a:xfrm>
            <a:off x="1285240" y="1050595"/>
            <a:ext cx="8074815" cy="1061898"/>
          </a:xfrm>
        </p:spPr>
        <p:txBody>
          <a:bodyPr anchor="ctr">
            <a:normAutofit/>
          </a:bodyPr>
          <a:lstStyle/>
          <a:p>
            <a:r>
              <a:rPr lang="en-US" sz="5000"/>
              <a:t>What is Psychological Safety</a:t>
            </a:r>
          </a:p>
        </p:txBody>
      </p:sp>
      <p:sp>
        <p:nvSpPr>
          <p:cNvPr id="3" name="Content Placeholder 2">
            <a:extLst>
              <a:ext uri="{FF2B5EF4-FFF2-40B4-BE49-F238E27FC236}">
                <a16:creationId xmlns:a16="http://schemas.microsoft.com/office/drawing/2014/main" id="{08E82B1C-DAFA-1E25-6EC0-A6B7F4AC5C62}"/>
              </a:ext>
            </a:extLst>
          </p:cNvPr>
          <p:cNvSpPr>
            <a:spLocks noGrp="1"/>
          </p:cNvSpPr>
          <p:nvPr>
            <p:ph idx="1"/>
          </p:nvPr>
        </p:nvSpPr>
        <p:spPr>
          <a:xfrm>
            <a:off x="1285240" y="2466262"/>
            <a:ext cx="8923079" cy="3619903"/>
          </a:xfrm>
        </p:spPr>
        <p:txBody>
          <a:bodyPr vert="horz" lIns="91440" tIns="45720" rIns="91440" bIns="45720" rtlCol="0" anchor="t">
            <a:normAutofit/>
          </a:bodyPr>
          <a:lstStyle/>
          <a:p>
            <a:r>
              <a:rPr lang="en-US" sz="2400" dirty="0"/>
              <a:t>The feeling that one can take interpersonal risks without fear of negative consequences such as retaliation, intimidation, and rejection</a:t>
            </a:r>
          </a:p>
          <a:p>
            <a:r>
              <a:rPr lang="en-US" sz="2400" dirty="0"/>
              <a:t>A feeling that students can be their authentic selves rather than needing to take on a "doctor persona"</a:t>
            </a:r>
          </a:p>
          <a:p>
            <a:r>
              <a:rPr lang="en-US" sz="2400" dirty="0"/>
              <a:t>Empowers students to take risks including admitting a lack of understanding, questioning patient safety, or offering new ideas </a:t>
            </a:r>
          </a:p>
          <a:p>
            <a:pPr marL="0" indent="0">
              <a:buNone/>
            </a:pPr>
            <a:endParaRPr lang="en-US" sz="2000" b="1"/>
          </a:p>
          <a:p>
            <a:pPr marL="0" indent="0">
              <a:buNone/>
            </a:pPr>
            <a:r>
              <a:rPr lang="en-US" sz="1800" dirty="0"/>
              <a:t>(Bump &amp; </a:t>
            </a:r>
            <a:r>
              <a:rPr lang="en-US" sz="1800" dirty="0" err="1"/>
              <a:t>Cladis</a:t>
            </a:r>
            <a:r>
              <a:rPr lang="en-US" sz="1800" dirty="0"/>
              <a:t>, 2024)</a:t>
            </a:r>
          </a:p>
          <a:p>
            <a:endParaRPr lang="en-US" sz="2000"/>
          </a:p>
        </p:txBody>
      </p:sp>
    </p:spTree>
    <p:extLst>
      <p:ext uri="{BB962C8B-B14F-4D97-AF65-F5344CB8AC3E}">
        <p14:creationId xmlns:p14="http://schemas.microsoft.com/office/powerpoint/2010/main" val="390934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20" name="Rectangle 1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83B2AC-A2E3-B184-5710-9639B903DFE3}"/>
              </a:ext>
            </a:extLst>
          </p:cNvPr>
          <p:cNvSpPr>
            <a:spLocks noGrp="1"/>
          </p:cNvSpPr>
          <p:nvPr>
            <p:ph type="title"/>
          </p:nvPr>
        </p:nvSpPr>
        <p:spPr>
          <a:xfrm>
            <a:off x="1043631" y="809898"/>
            <a:ext cx="9942716" cy="1554480"/>
          </a:xfrm>
        </p:spPr>
        <p:txBody>
          <a:bodyPr anchor="ctr">
            <a:normAutofit/>
          </a:bodyPr>
          <a:lstStyle/>
          <a:p>
            <a:r>
              <a:rPr lang="en-US" sz="4800"/>
              <a:t>Why is Psychological Safety Important?</a:t>
            </a:r>
          </a:p>
        </p:txBody>
      </p:sp>
      <p:sp>
        <p:nvSpPr>
          <p:cNvPr id="3" name="Content Placeholder 2">
            <a:extLst>
              <a:ext uri="{FF2B5EF4-FFF2-40B4-BE49-F238E27FC236}">
                <a16:creationId xmlns:a16="http://schemas.microsoft.com/office/drawing/2014/main" id="{EA3810F1-AB0C-34C3-35F3-F3FB94733737}"/>
              </a:ext>
            </a:extLst>
          </p:cNvPr>
          <p:cNvSpPr>
            <a:spLocks noGrp="1"/>
          </p:cNvSpPr>
          <p:nvPr>
            <p:ph idx="1"/>
          </p:nvPr>
        </p:nvSpPr>
        <p:spPr>
          <a:xfrm>
            <a:off x="1045028" y="2773107"/>
            <a:ext cx="9941319" cy="3714129"/>
          </a:xfrm>
        </p:spPr>
        <p:txBody>
          <a:bodyPr vert="horz" lIns="91440" tIns="45720" rIns="91440" bIns="45720" rtlCol="0" anchor="ctr">
            <a:normAutofit/>
          </a:bodyPr>
          <a:lstStyle/>
          <a:p>
            <a:r>
              <a:rPr lang="en-US" sz="2400" dirty="0"/>
              <a:t>Increased intentions to report medical errors</a:t>
            </a:r>
          </a:p>
          <a:p>
            <a:r>
              <a:rPr lang="en-US" sz="2400" dirty="0"/>
              <a:t>More likely to adopt protocols to reduce hospital-acquired complications</a:t>
            </a:r>
          </a:p>
          <a:p>
            <a:r>
              <a:rPr lang="en-US" sz="2400" dirty="0"/>
              <a:t>Less turnover in clinical environments</a:t>
            </a:r>
          </a:p>
          <a:p>
            <a:r>
              <a:rPr lang="en-US" sz="2400" dirty="0"/>
              <a:t>Lower rates of burnout</a:t>
            </a:r>
          </a:p>
          <a:p>
            <a:r>
              <a:rPr lang="en-US" sz="2400" dirty="0"/>
              <a:t>Lack of Psychological safety includes less asking for help, hiding mistakes, self-censoring and focus on identity preservation rather than learning/growing </a:t>
            </a:r>
          </a:p>
          <a:p>
            <a:pPr marL="0" indent="0">
              <a:buNone/>
            </a:pPr>
            <a:r>
              <a:rPr lang="en-US" sz="1800" dirty="0"/>
              <a:t>(Bump &amp; </a:t>
            </a:r>
            <a:r>
              <a:rPr lang="en-US" sz="1800" dirty="0" err="1"/>
              <a:t>Cladis</a:t>
            </a:r>
            <a:r>
              <a:rPr lang="en-US" sz="1800" dirty="0"/>
              <a:t>, 2024) (Neufeld, 2025)</a:t>
            </a:r>
          </a:p>
          <a:p>
            <a:endParaRPr lang="en-US" sz="2200"/>
          </a:p>
        </p:txBody>
      </p:sp>
      <p:cxnSp>
        <p:nvCxnSpPr>
          <p:cNvPr id="26" name="Straight Connector 2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57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7B04BE-2D9A-9AC9-4187-2F697A488FCD}"/>
              </a:ext>
            </a:extLst>
          </p:cNvPr>
          <p:cNvSpPr>
            <a:spLocks noGrp="1"/>
          </p:cNvSpPr>
          <p:nvPr>
            <p:ph type="title"/>
          </p:nvPr>
        </p:nvSpPr>
        <p:spPr>
          <a:xfrm>
            <a:off x="793662" y="386930"/>
            <a:ext cx="10066122" cy="1298448"/>
          </a:xfrm>
        </p:spPr>
        <p:txBody>
          <a:bodyPr anchor="b">
            <a:normAutofit/>
          </a:bodyPr>
          <a:lstStyle/>
          <a:p>
            <a:r>
              <a:rPr lang="en-US" sz="4800"/>
              <a:t>The 4 Quadrants of Learning and Safety</a:t>
            </a:r>
          </a:p>
        </p:txBody>
      </p:sp>
      <p:sp>
        <p:nvSpPr>
          <p:cNvPr id="14" name="Rectangle 13">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A6E9BDE1-CBB3-6496-B380-C8065C2ADB7F}"/>
              </a:ext>
            </a:extLst>
          </p:cNvPr>
          <p:cNvSpPr>
            <a:spLocks noGrp="1"/>
          </p:cNvSpPr>
          <p:nvPr>
            <p:ph idx="1"/>
          </p:nvPr>
        </p:nvSpPr>
        <p:spPr>
          <a:xfrm>
            <a:off x="304831" y="2599509"/>
            <a:ext cx="5019728" cy="3610695"/>
          </a:xfrm>
        </p:spPr>
        <p:txBody>
          <a:bodyPr vert="horz" lIns="91440" tIns="45720" rIns="91440" bIns="45720" rtlCol="0" anchor="ctr">
            <a:normAutofit/>
          </a:bodyPr>
          <a:lstStyle/>
          <a:p>
            <a:pPr marL="0" indent="0">
              <a:buNone/>
            </a:pPr>
            <a:r>
              <a:rPr lang="en-US" sz="2400" dirty="0"/>
              <a:t>Psychological safety is achieved by having clear expectations with accountability paired with expectations that students learn through grappling and missteps. </a:t>
            </a:r>
            <a:endParaRPr lang="en-US" dirty="0"/>
          </a:p>
          <a:p>
            <a:pPr marL="0" indent="0">
              <a:buNone/>
            </a:pPr>
            <a:r>
              <a:rPr lang="en-US" sz="1800" dirty="0"/>
              <a:t>(Neufeld, 2025)</a:t>
            </a:r>
          </a:p>
          <a:p>
            <a:endParaRPr lang="en-US" sz="2000"/>
          </a:p>
        </p:txBody>
      </p:sp>
      <p:pic>
        <p:nvPicPr>
          <p:cNvPr id="7" name="Picture 6" descr="Four-quadrant diagram maps psychological safety against performance pressure to show workplace learning conditions. Gray Comfort Zone, blue Learning Zone, gold Apathy Zone, and red Anxiety Zone occupy quadrants, with both factors increasing toward top and right.">
            <a:extLst>
              <a:ext uri="{FF2B5EF4-FFF2-40B4-BE49-F238E27FC236}">
                <a16:creationId xmlns:a16="http://schemas.microsoft.com/office/drawing/2014/main" id="{2097ED0A-4F2D-9B40-83BE-C53A157AB205}"/>
              </a:ext>
            </a:extLst>
          </p:cNvPr>
          <p:cNvPicPr>
            <a:picLocks noChangeAspect="1"/>
          </p:cNvPicPr>
          <p:nvPr/>
        </p:nvPicPr>
        <p:blipFill>
          <a:blip r:embed="rId2"/>
          <a:stretch>
            <a:fillRect/>
          </a:stretch>
        </p:blipFill>
        <p:spPr>
          <a:xfrm>
            <a:off x="5293307" y="2598877"/>
            <a:ext cx="6372351" cy="3614396"/>
          </a:xfrm>
          <a:prstGeom prst="rect">
            <a:avLst/>
          </a:prstGeom>
        </p:spPr>
      </p:pic>
      <p:sp>
        <p:nvSpPr>
          <p:cNvPr id="18" name="Rectangle 17">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571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2218C6-C2BD-B232-8207-89875027CEFD}"/>
              </a:ext>
            </a:extLst>
          </p:cNvPr>
          <p:cNvSpPr>
            <a:spLocks noGrp="1"/>
          </p:cNvSpPr>
          <p:nvPr>
            <p:ph type="title"/>
          </p:nvPr>
        </p:nvSpPr>
        <p:spPr>
          <a:xfrm>
            <a:off x="1153618" y="1239927"/>
            <a:ext cx="4008586" cy="4680583"/>
          </a:xfrm>
        </p:spPr>
        <p:txBody>
          <a:bodyPr anchor="ctr">
            <a:normAutofit/>
          </a:bodyPr>
          <a:lstStyle/>
          <a:p>
            <a:r>
              <a:rPr lang="en-US" sz="5200"/>
              <a:t>Strategies for Psychological Safety</a:t>
            </a:r>
          </a:p>
        </p:txBody>
      </p:sp>
      <p:sp>
        <p:nvSpPr>
          <p:cNvPr id="3" name="Content Placeholder 2">
            <a:extLst>
              <a:ext uri="{FF2B5EF4-FFF2-40B4-BE49-F238E27FC236}">
                <a16:creationId xmlns:a16="http://schemas.microsoft.com/office/drawing/2014/main" id="{A912274F-B40E-27FD-EA0F-2EBD450FCA5A}"/>
              </a:ext>
            </a:extLst>
          </p:cNvPr>
          <p:cNvSpPr>
            <a:spLocks noGrp="1"/>
          </p:cNvSpPr>
          <p:nvPr>
            <p:ph idx="1"/>
          </p:nvPr>
        </p:nvSpPr>
        <p:spPr>
          <a:xfrm>
            <a:off x="4969207" y="276645"/>
            <a:ext cx="6294540" cy="5643865"/>
          </a:xfrm>
        </p:spPr>
        <p:txBody>
          <a:bodyPr vert="horz" lIns="91440" tIns="45720" rIns="91440" bIns="45720" rtlCol="0" anchor="ctr">
            <a:normAutofit/>
          </a:bodyPr>
          <a:lstStyle/>
          <a:p>
            <a:r>
              <a:rPr lang="en-US" sz="2400" dirty="0"/>
              <a:t>Include diverse representations of medical professionals (gender, race, class, age, body size, etc.)</a:t>
            </a:r>
          </a:p>
          <a:p>
            <a:r>
              <a:rPr lang="en-US" sz="2400" dirty="0"/>
              <a:t>Prioritizing skills needed for professional practice rather than a "personality type" or "style" that is to emulated</a:t>
            </a:r>
          </a:p>
          <a:p>
            <a:r>
              <a:rPr lang="en-US" sz="2400" dirty="0"/>
              <a:t>Getting regular feedback on teaching and incorporate it into  your class to model a continuous growth mindset</a:t>
            </a:r>
          </a:p>
          <a:p>
            <a:r>
              <a:rPr lang="en-US" sz="2400" dirty="0"/>
              <a:t>Encourage and model vulnerability as part of the learning process through personal stories and improvements to the field through mistakes</a:t>
            </a:r>
          </a:p>
          <a:p>
            <a:pPr marL="0" indent="0">
              <a:buNone/>
            </a:pPr>
            <a:r>
              <a:rPr lang="en-US" sz="1800" dirty="0"/>
              <a:t>(Bump &amp; </a:t>
            </a:r>
            <a:r>
              <a:rPr lang="en-US" sz="1800" dirty="0" err="1"/>
              <a:t>Cladis</a:t>
            </a:r>
            <a:r>
              <a:rPr lang="en-US" sz="1800" dirty="0"/>
              <a:t>, 2024) (Neufeld, 2025)</a:t>
            </a:r>
          </a:p>
        </p:txBody>
      </p:sp>
    </p:spTree>
    <p:extLst>
      <p:ext uri="{BB962C8B-B14F-4D97-AF65-F5344CB8AC3E}">
        <p14:creationId xmlns:p14="http://schemas.microsoft.com/office/powerpoint/2010/main" val="1636533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hands holding each other">
            <a:extLst>
              <a:ext uri="{FF2B5EF4-FFF2-40B4-BE49-F238E27FC236}">
                <a16:creationId xmlns:a16="http://schemas.microsoft.com/office/drawing/2014/main" id="{CA46DE9F-0ABC-056D-C27B-8529D8D8AA07}"/>
              </a:ext>
            </a:extLst>
          </p:cNvPr>
          <p:cNvPicPr>
            <a:picLocks noChangeAspect="1"/>
          </p:cNvPicPr>
          <p:nvPr/>
        </p:nvPicPr>
        <p:blipFill>
          <a:blip r:embed="rId2"/>
          <a:srcRect r="5882" b="-1"/>
          <a:stretch>
            <a:fillRect/>
          </a:stretch>
        </p:blipFill>
        <p:spPr>
          <a:xfrm>
            <a:off x="5786017" y="1322727"/>
            <a:ext cx="6405983" cy="4571991"/>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7CF085-3535-E98E-85A5-EB6BD3A196B6}"/>
              </a:ext>
            </a:extLst>
          </p:cNvPr>
          <p:cNvSpPr>
            <a:spLocks noGrp="1"/>
          </p:cNvSpPr>
          <p:nvPr>
            <p:ph type="title"/>
          </p:nvPr>
        </p:nvSpPr>
        <p:spPr>
          <a:xfrm>
            <a:off x="274992" y="743447"/>
            <a:ext cx="5326356" cy="2254293"/>
          </a:xfrm>
          <a:noFill/>
        </p:spPr>
        <p:txBody>
          <a:bodyPr vert="horz" lIns="91440" tIns="45720" rIns="91440" bIns="45720" rtlCol="0" anchor="b">
            <a:normAutofit/>
          </a:bodyPr>
          <a:lstStyle/>
          <a:p>
            <a:r>
              <a:rPr lang="en-US" sz="5200"/>
              <a:t>Provide Growth Mindset Feedback</a:t>
            </a:r>
          </a:p>
        </p:txBody>
      </p:sp>
      <p:sp>
        <p:nvSpPr>
          <p:cNvPr id="3" name="Content Placeholder 2">
            <a:extLst>
              <a:ext uri="{FF2B5EF4-FFF2-40B4-BE49-F238E27FC236}">
                <a16:creationId xmlns:a16="http://schemas.microsoft.com/office/drawing/2014/main" id="{321FF1EF-0F50-0973-074C-9E6FF94725FC}"/>
              </a:ext>
            </a:extLst>
          </p:cNvPr>
          <p:cNvSpPr>
            <a:spLocks noGrp="1"/>
          </p:cNvSpPr>
          <p:nvPr>
            <p:ph type="body" idx="1"/>
          </p:nvPr>
        </p:nvSpPr>
        <p:spPr>
          <a:xfrm>
            <a:off x="247739" y="3335272"/>
            <a:ext cx="4677876" cy="2779281"/>
          </a:xfrm>
          <a:noFill/>
        </p:spPr>
        <p:txBody>
          <a:bodyPr vert="horz" lIns="91440" tIns="45720" rIns="91440" bIns="45720" rtlCol="0" anchor="t">
            <a:normAutofit/>
          </a:bodyPr>
          <a:lstStyle/>
          <a:p>
            <a:r>
              <a:rPr lang="en-US" dirty="0">
                <a:solidFill>
                  <a:schemeClr val="tx1"/>
                </a:solidFill>
              </a:rPr>
              <a:t>"We are here to </a:t>
            </a:r>
            <a:r>
              <a:rPr lang="en-US" b="1" dirty="0">
                <a:solidFill>
                  <a:schemeClr val="tx1"/>
                </a:solidFill>
              </a:rPr>
              <a:t>F.A.I.L.</a:t>
            </a:r>
            <a:r>
              <a:rPr lang="en-US" dirty="0">
                <a:solidFill>
                  <a:schemeClr val="tx1"/>
                </a:solidFill>
              </a:rPr>
              <a:t>"</a:t>
            </a:r>
          </a:p>
          <a:p>
            <a:r>
              <a:rPr lang="en-US" b="1" dirty="0">
                <a:solidFill>
                  <a:schemeClr val="tx1"/>
                </a:solidFill>
              </a:rPr>
              <a:t>First      Attempt      In      Learning </a:t>
            </a:r>
          </a:p>
          <a:p>
            <a:r>
              <a:rPr lang="en-US" dirty="0">
                <a:solidFill>
                  <a:schemeClr val="tx1"/>
                </a:solidFill>
              </a:rPr>
              <a:t>"I continuously grow through the process of doing, getting feedback, reflecting, and trying again."</a:t>
            </a:r>
          </a:p>
        </p:txBody>
      </p:sp>
    </p:spTree>
    <p:extLst>
      <p:ext uri="{BB962C8B-B14F-4D97-AF65-F5344CB8AC3E}">
        <p14:creationId xmlns:p14="http://schemas.microsoft.com/office/powerpoint/2010/main" val="3755531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F083EA-0F88-58F1-7C1C-0739C8D9261B}"/>
              </a:ext>
            </a:extLst>
          </p:cNvPr>
          <p:cNvSpPr>
            <a:spLocks noGrp="1"/>
          </p:cNvSpPr>
          <p:nvPr>
            <p:ph type="title"/>
          </p:nvPr>
        </p:nvSpPr>
        <p:spPr>
          <a:xfrm>
            <a:off x="1043631" y="809898"/>
            <a:ext cx="9942716" cy="1554480"/>
          </a:xfrm>
        </p:spPr>
        <p:txBody>
          <a:bodyPr anchor="ctr">
            <a:normAutofit/>
          </a:bodyPr>
          <a:lstStyle/>
          <a:p>
            <a:r>
              <a:rPr lang="en-US" sz="4800"/>
              <a:t>What is Growth Mindset Feedback?</a:t>
            </a:r>
          </a:p>
        </p:txBody>
      </p:sp>
      <p:sp>
        <p:nvSpPr>
          <p:cNvPr id="3" name="Text Placeholder 2">
            <a:extLst>
              <a:ext uri="{FF2B5EF4-FFF2-40B4-BE49-F238E27FC236}">
                <a16:creationId xmlns:a16="http://schemas.microsoft.com/office/drawing/2014/main" id="{9D33EA52-EEB3-F3EF-D08B-6B06196A61B5}"/>
              </a:ext>
            </a:extLst>
          </p:cNvPr>
          <p:cNvSpPr>
            <a:spLocks noGrp="1"/>
          </p:cNvSpPr>
          <p:nvPr>
            <p:ph idx="1"/>
          </p:nvPr>
        </p:nvSpPr>
        <p:spPr>
          <a:xfrm>
            <a:off x="513066" y="2658089"/>
            <a:ext cx="11364677" cy="3685374"/>
          </a:xfrm>
        </p:spPr>
        <p:txBody>
          <a:bodyPr vert="horz" lIns="91440" tIns="45720" rIns="91440" bIns="45720" rtlCol="0" anchor="ctr">
            <a:normAutofit lnSpcReduction="10000"/>
          </a:bodyPr>
          <a:lstStyle/>
          <a:p>
            <a:r>
              <a:rPr lang="en-US" sz="2400" dirty="0">
                <a:ea typeface="+mn-lt"/>
                <a:cs typeface="+mn-lt"/>
              </a:rPr>
              <a:t>Focuses on effort, process, and strategy by connecting specific behaviors to observable outcomes</a:t>
            </a:r>
            <a:endParaRPr lang="en-US" sz="2400" dirty="0"/>
          </a:p>
          <a:p>
            <a:r>
              <a:rPr lang="en-US" sz="2400" dirty="0">
                <a:ea typeface="+mn-lt"/>
                <a:cs typeface="+mn-lt"/>
              </a:rPr>
              <a:t>Frames mistakes and struggle as essential to learning </a:t>
            </a:r>
          </a:p>
          <a:p>
            <a:r>
              <a:rPr lang="en-US" sz="2400" dirty="0">
                <a:ea typeface="+mn-lt"/>
                <a:cs typeface="+mn-lt"/>
              </a:rPr>
              <a:t>Uses forward-looking, actionable language that tells students not just what fell short, but exactly what to do next to grow</a:t>
            </a:r>
            <a:endParaRPr lang="en-US" sz="2400" dirty="0"/>
          </a:p>
          <a:p>
            <a:r>
              <a:rPr lang="en-US" sz="2400" dirty="0">
                <a:ea typeface="+mn-lt"/>
                <a:cs typeface="+mn-lt"/>
              </a:rPr>
              <a:t>Recognizes and names growth explicitly throughout the learning process, not just feedback, or grades at the end</a:t>
            </a:r>
          </a:p>
          <a:p>
            <a:r>
              <a:rPr lang="en-US" sz="2400" dirty="0">
                <a:ea typeface="+mn-lt"/>
                <a:cs typeface="+mn-lt"/>
              </a:rPr>
              <a:t>Applies consistent, competency-based language across all students, highlighting students skills progress and not their individual inherent intelligence</a:t>
            </a:r>
            <a:endParaRPr lang="en-US" sz="2400" dirty="0"/>
          </a:p>
          <a:p>
            <a:pPr marL="0" indent="0">
              <a:buNone/>
            </a:pPr>
            <a:r>
              <a:rPr lang="en-US" sz="1700" dirty="0"/>
              <a:t>(Dweck, 2006)</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3142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1D46E3-F330-0F9E-248C-C5D9F0DE8699}"/>
              </a:ext>
            </a:extLst>
          </p:cNvPr>
          <p:cNvSpPr>
            <a:spLocks noGrp="1"/>
          </p:cNvSpPr>
          <p:nvPr>
            <p:ph type="title"/>
          </p:nvPr>
        </p:nvSpPr>
        <p:spPr>
          <a:xfrm>
            <a:off x="645065" y="1463040"/>
            <a:ext cx="3796306" cy="2690949"/>
          </a:xfrm>
        </p:spPr>
        <p:txBody>
          <a:bodyPr>
            <a:normAutofit/>
          </a:bodyPr>
          <a:lstStyle/>
          <a:p>
            <a:r>
              <a:rPr lang="en-US" dirty="0"/>
              <a:t>Why is Growth Mindset Feedback Important?</a:t>
            </a:r>
          </a:p>
        </p:txBody>
      </p:sp>
      <p:grpSp>
        <p:nvGrpSpPr>
          <p:cNvPr id="10"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A28CFDC-80CE-F716-7622-3F657C63D8BE}"/>
              </a:ext>
            </a:extLst>
          </p:cNvPr>
          <p:cNvSpPr>
            <a:spLocks noGrp="1"/>
          </p:cNvSpPr>
          <p:nvPr>
            <p:ph idx="1"/>
          </p:nvPr>
        </p:nvSpPr>
        <p:spPr>
          <a:xfrm>
            <a:off x="5138634" y="327228"/>
            <a:ext cx="6505668" cy="5752559"/>
          </a:xfrm>
        </p:spPr>
        <p:txBody>
          <a:bodyPr vert="horz" lIns="91440" tIns="45720" rIns="91440" bIns="45720" rtlCol="0" anchor="t">
            <a:normAutofit/>
          </a:bodyPr>
          <a:lstStyle/>
          <a:p>
            <a:r>
              <a:rPr lang="en-US" sz="2400" dirty="0"/>
              <a:t>Competency based education with an emphasis on "getting it right" can reinforce intelligence is fixed</a:t>
            </a:r>
          </a:p>
          <a:p>
            <a:r>
              <a:rPr lang="en-US" sz="2400" dirty="0"/>
              <a:t>Achievement gaps in under represented minatory students is heightened in STEM courses taught by fixed-mindset faculty</a:t>
            </a:r>
          </a:p>
          <a:p>
            <a:r>
              <a:rPr lang="en-US" sz="2400" dirty="0"/>
              <a:t>Fixed mindset often communicates a "who is smart, and not smart" dichotomy</a:t>
            </a:r>
          </a:p>
          <a:p>
            <a:r>
              <a:rPr lang="en-US" sz="2400" dirty="0"/>
              <a:t>Growth mindset focuses on effort, relationship building, and valuing diverse perspectives in the learning process encouraging curiosity, resilience and belonging</a:t>
            </a:r>
          </a:p>
          <a:p>
            <a:pPr marL="0" indent="0">
              <a:buNone/>
            </a:pPr>
            <a:r>
              <a:rPr lang="en-US" sz="1800" dirty="0"/>
              <a:t>(Araten et al., 2026) (Campbell, Theard &amp; Harrison, 2020)</a:t>
            </a:r>
          </a:p>
        </p:txBody>
      </p:sp>
    </p:spTree>
    <p:extLst>
      <p:ext uri="{BB962C8B-B14F-4D97-AF65-F5344CB8AC3E}">
        <p14:creationId xmlns:p14="http://schemas.microsoft.com/office/powerpoint/2010/main" val="486558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1E7F84-1454-3CBF-93CE-4D074B826453}"/>
              </a:ext>
            </a:extLst>
          </p:cNvPr>
          <p:cNvSpPr>
            <a:spLocks noGrp="1"/>
          </p:cNvSpPr>
          <p:nvPr>
            <p:ph type="title"/>
          </p:nvPr>
        </p:nvSpPr>
        <p:spPr>
          <a:xfrm>
            <a:off x="810788" y="633652"/>
            <a:ext cx="10720248" cy="1072150"/>
          </a:xfrm>
        </p:spPr>
        <p:txBody>
          <a:bodyPr anchor="ctr">
            <a:normAutofit/>
          </a:bodyPr>
          <a:lstStyle/>
          <a:p>
            <a:r>
              <a:rPr lang="en-US" sz="5000" dirty="0"/>
              <a:t>Growth Mindset Feedback Strategies: 1</a:t>
            </a:r>
          </a:p>
        </p:txBody>
      </p:sp>
      <p:sp>
        <p:nvSpPr>
          <p:cNvPr id="3" name="Content Placeholder 2">
            <a:extLst>
              <a:ext uri="{FF2B5EF4-FFF2-40B4-BE49-F238E27FC236}">
                <a16:creationId xmlns:a16="http://schemas.microsoft.com/office/drawing/2014/main" id="{EA320AAB-8251-D85F-B016-EDAF7698CC29}"/>
              </a:ext>
            </a:extLst>
          </p:cNvPr>
          <p:cNvSpPr>
            <a:spLocks noGrp="1"/>
          </p:cNvSpPr>
          <p:nvPr>
            <p:ph idx="1"/>
          </p:nvPr>
        </p:nvSpPr>
        <p:spPr>
          <a:xfrm>
            <a:off x="810788" y="2006187"/>
            <a:ext cx="9728211" cy="3763677"/>
          </a:xfrm>
        </p:spPr>
        <p:txBody>
          <a:bodyPr vert="horz" lIns="91440" tIns="45720" rIns="91440" bIns="45720" rtlCol="0" anchor="t">
            <a:noAutofit/>
          </a:bodyPr>
          <a:lstStyle/>
          <a:p>
            <a:pPr marL="0" indent="0">
              <a:buNone/>
            </a:pPr>
            <a:r>
              <a:rPr lang="en-US" sz="3200" dirty="0"/>
              <a:t>Explicitly connect effort to outcomes</a:t>
            </a:r>
            <a:endParaRPr lang="en-US"/>
          </a:p>
          <a:p>
            <a:endParaRPr lang="en-US" sz="3200" dirty="0">
              <a:ea typeface="+mn-lt"/>
              <a:cs typeface="+mn-lt"/>
            </a:endParaRPr>
          </a:p>
          <a:p>
            <a:pPr lvl="1">
              <a:buFont typeface="Courier New" panose="020B0604020202020204" pitchFamily="34" charset="0"/>
              <a:buChar char="o"/>
            </a:pPr>
            <a:r>
              <a:rPr lang="en-US" sz="3200" b="1" dirty="0">
                <a:ea typeface="+mn-lt"/>
                <a:cs typeface="+mn-lt"/>
              </a:rPr>
              <a:t>Fixed:</a:t>
            </a:r>
            <a:r>
              <a:rPr lang="en-US" sz="3200" dirty="0">
                <a:ea typeface="+mn-lt"/>
                <a:cs typeface="+mn-lt"/>
              </a:rPr>
              <a:t> "He worked hard through the rotation."  </a:t>
            </a:r>
          </a:p>
          <a:p>
            <a:pPr lvl="1">
              <a:buFont typeface="Courier New" panose="020B0604020202020204" pitchFamily="34" charset="0"/>
              <a:buChar char="o"/>
            </a:pPr>
            <a:r>
              <a:rPr lang="en-US" sz="3200" b="1" dirty="0">
                <a:ea typeface="+mn-lt"/>
                <a:cs typeface="+mn-lt"/>
              </a:rPr>
              <a:t>Growth:</a:t>
            </a:r>
            <a:r>
              <a:rPr lang="en-US" sz="3200" dirty="0">
                <a:ea typeface="+mn-lt"/>
                <a:cs typeface="+mn-lt"/>
              </a:rPr>
              <a:t> "Due to his hard work coordinating the discharge plan, our team was able to discharge the patient safely to home."</a:t>
            </a:r>
            <a:endParaRPr lang="en-US" sz="3200" dirty="0"/>
          </a:p>
          <a:p>
            <a:endParaRPr lang="en-US" sz="1100">
              <a:ea typeface="+mn-lt"/>
              <a:cs typeface="+mn-lt"/>
            </a:endParaRPr>
          </a:p>
        </p:txBody>
      </p:sp>
    </p:spTree>
    <p:extLst>
      <p:ext uri="{BB962C8B-B14F-4D97-AF65-F5344CB8AC3E}">
        <p14:creationId xmlns:p14="http://schemas.microsoft.com/office/powerpoint/2010/main" val="725796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FC42F8-5453-AF15-E3A9-718D38162C6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D04C853-188B-C81D-ED29-85781FE93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B14ED41A-E228-5204-C833-36DAA738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E5627CB-B2FA-D3AD-D813-6A1E280DD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57B34A-B53C-F092-8404-4E73F8C8B00D}"/>
              </a:ext>
            </a:extLst>
          </p:cNvPr>
          <p:cNvSpPr>
            <a:spLocks noGrp="1"/>
          </p:cNvSpPr>
          <p:nvPr>
            <p:ph type="title"/>
          </p:nvPr>
        </p:nvSpPr>
        <p:spPr>
          <a:xfrm>
            <a:off x="810788" y="633652"/>
            <a:ext cx="10720248" cy="1072150"/>
          </a:xfrm>
        </p:spPr>
        <p:txBody>
          <a:bodyPr anchor="ctr">
            <a:normAutofit/>
          </a:bodyPr>
          <a:lstStyle/>
          <a:p>
            <a:r>
              <a:rPr lang="en-US" sz="5000" dirty="0"/>
              <a:t>Growth Mindset Feedback Strategies: 2</a:t>
            </a:r>
          </a:p>
        </p:txBody>
      </p:sp>
      <p:sp>
        <p:nvSpPr>
          <p:cNvPr id="3" name="Content Placeholder 2">
            <a:extLst>
              <a:ext uri="{FF2B5EF4-FFF2-40B4-BE49-F238E27FC236}">
                <a16:creationId xmlns:a16="http://schemas.microsoft.com/office/drawing/2014/main" id="{4720B0B1-1B6E-936A-FFBA-D8D72B2838DF}"/>
              </a:ext>
            </a:extLst>
          </p:cNvPr>
          <p:cNvSpPr>
            <a:spLocks noGrp="1"/>
          </p:cNvSpPr>
          <p:nvPr>
            <p:ph idx="1"/>
          </p:nvPr>
        </p:nvSpPr>
        <p:spPr>
          <a:xfrm>
            <a:off x="810788" y="1718640"/>
            <a:ext cx="9138739" cy="4266884"/>
          </a:xfrm>
        </p:spPr>
        <p:txBody>
          <a:bodyPr vert="horz" lIns="91440" tIns="45720" rIns="91440" bIns="45720" rtlCol="0" anchor="t">
            <a:noAutofit/>
          </a:bodyPr>
          <a:lstStyle/>
          <a:p>
            <a:pPr marL="0" indent="0">
              <a:buNone/>
            </a:pPr>
            <a:r>
              <a:rPr lang="en-US" dirty="0">
                <a:ea typeface="+mn-lt"/>
                <a:cs typeface="+mn-lt"/>
              </a:rPr>
              <a:t>Contextualize challenges as part of the process AND identify next steps</a:t>
            </a:r>
            <a:endParaRPr lang="en-US" dirty="0"/>
          </a:p>
          <a:p>
            <a:endParaRPr lang="en-US" dirty="0">
              <a:ea typeface="+mn-lt"/>
              <a:cs typeface="+mn-lt"/>
            </a:endParaRPr>
          </a:p>
          <a:p>
            <a:pPr lvl="1">
              <a:buFont typeface="Courier New" panose="020B0604020202020204" pitchFamily="34" charset="0"/>
              <a:buChar char="o"/>
            </a:pPr>
            <a:r>
              <a:rPr lang="en-US" sz="2800" b="1" dirty="0">
                <a:ea typeface="+mn-lt"/>
                <a:cs typeface="+mn-lt"/>
              </a:rPr>
              <a:t>Fixed: </a:t>
            </a:r>
            <a:r>
              <a:rPr lang="en-US" sz="2800" dirty="0">
                <a:ea typeface="+mn-lt"/>
                <a:cs typeface="+mn-lt"/>
              </a:rPr>
              <a:t>"You missed a key finding in the patient presentation. You should already know this."</a:t>
            </a:r>
          </a:p>
          <a:p>
            <a:pPr lvl="1">
              <a:buFont typeface="Courier New" panose="020B0604020202020204" pitchFamily="34" charset="0"/>
              <a:buChar char="o"/>
            </a:pPr>
            <a:r>
              <a:rPr lang="en-US" sz="2800" b="1" dirty="0">
                <a:ea typeface="+mn-lt"/>
                <a:cs typeface="+mn-lt"/>
              </a:rPr>
              <a:t>Growth:</a:t>
            </a:r>
            <a:r>
              <a:rPr lang="en-US" sz="2800" dirty="0">
                <a:ea typeface="+mn-lt"/>
                <a:cs typeface="+mn-lt"/>
              </a:rPr>
              <a:t> "You missed a key finding in this patient presentation today. Work on building a systematic approach to build consistency. This is exactly what you should be working on as you build competency.</a:t>
            </a:r>
            <a:endParaRPr lang="en-US" sz="2800"/>
          </a:p>
          <a:p>
            <a:pPr lvl="1">
              <a:buFont typeface="Courier New" panose="020B0604020202020204" pitchFamily="34" charset="0"/>
              <a:buChar char="o"/>
            </a:pPr>
            <a:endParaRPr lang="en-US" sz="1100">
              <a:ea typeface="+mn-lt"/>
              <a:cs typeface="+mn-lt"/>
            </a:endParaRPr>
          </a:p>
          <a:p>
            <a:endParaRPr lang="en-US" sz="1100">
              <a:ea typeface="+mn-lt"/>
              <a:cs typeface="+mn-lt"/>
            </a:endParaRPr>
          </a:p>
        </p:txBody>
      </p:sp>
    </p:spTree>
    <p:extLst>
      <p:ext uri="{BB962C8B-B14F-4D97-AF65-F5344CB8AC3E}">
        <p14:creationId xmlns:p14="http://schemas.microsoft.com/office/powerpoint/2010/main" val="3893306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79786C-010F-2A6E-D862-EB28403CBF9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8D91ACA-58C6-7C63-C27B-70B6503C1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2A9A8245-2B49-2E25-EA48-8095D1C02D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1CBEAE6-5D37-9277-6563-FB58D606B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C1392-46A2-D1ED-468D-DAE510A45AEE}"/>
              </a:ext>
            </a:extLst>
          </p:cNvPr>
          <p:cNvSpPr>
            <a:spLocks noGrp="1"/>
          </p:cNvSpPr>
          <p:nvPr>
            <p:ph type="title"/>
          </p:nvPr>
        </p:nvSpPr>
        <p:spPr>
          <a:xfrm>
            <a:off x="810788" y="633652"/>
            <a:ext cx="10720248" cy="1072150"/>
          </a:xfrm>
        </p:spPr>
        <p:txBody>
          <a:bodyPr anchor="ctr">
            <a:normAutofit/>
          </a:bodyPr>
          <a:lstStyle/>
          <a:p>
            <a:r>
              <a:rPr lang="en-US" sz="5000" dirty="0"/>
              <a:t>Growth Mindset Feedback Strategies: 3</a:t>
            </a:r>
          </a:p>
        </p:txBody>
      </p:sp>
      <p:sp>
        <p:nvSpPr>
          <p:cNvPr id="3" name="Content Placeholder 2">
            <a:extLst>
              <a:ext uri="{FF2B5EF4-FFF2-40B4-BE49-F238E27FC236}">
                <a16:creationId xmlns:a16="http://schemas.microsoft.com/office/drawing/2014/main" id="{C2D8267B-8848-2957-1673-765C6BD2F391}"/>
              </a:ext>
            </a:extLst>
          </p:cNvPr>
          <p:cNvSpPr>
            <a:spLocks noGrp="1"/>
          </p:cNvSpPr>
          <p:nvPr>
            <p:ph idx="1"/>
          </p:nvPr>
        </p:nvSpPr>
        <p:spPr>
          <a:xfrm>
            <a:off x="810788" y="1718640"/>
            <a:ext cx="10734625" cy="4051224"/>
          </a:xfrm>
        </p:spPr>
        <p:txBody>
          <a:bodyPr vert="horz" lIns="91440" tIns="45720" rIns="91440" bIns="45720" rtlCol="0" anchor="t">
            <a:noAutofit/>
          </a:bodyPr>
          <a:lstStyle/>
          <a:p>
            <a:pPr marL="0" indent="0">
              <a:buNone/>
            </a:pPr>
            <a:r>
              <a:rPr lang="en-US" sz="3200" dirty="0">
                <a:ea typeface="+mn-lt"/>
                <a:cs typeface="+mn-lt"/>
              </a:rPr>
              <a:t>Replace personality descriptions with observable behaviors</a:t>
            </a:r>
            <a:endParaRPr lang="en-US" sz="3200"/>
          </a:p>
          <a:p>
            <a:pPr marL="0" indent="0">
              <a:buNone/>
            </a:pPr>
            <a:endParaRPr lang="en-US" sz="3200" dirty="0">
              <a:ea typeface="+mn-lt"/>
              <a:cs typeface="+mn-lt"/>
            </a:endParaRPr>
          </a:p>
          <a:p>
            <a:pPr lvl="1">
              <a:buFont typeface="Courier New" panose="020B0604020202020204" pitchFamily="34" charset="0"/>
              <a:buChar char="o"/>
            </a:pPr>
            <a:r>
              <a:rPr lang="en-US" sz="3200" b="1" dirty="0">
                <a:ea typeface="+mn-lt"/>
                <a:cs typeface="+mn-lt"/>
              </a:rPr>
              <a:t>Fixed</a:t>
            </a:r>
            <a:r>
              <a:rPr lang="en-US" sz="3200" dirty="0">
                <a:ea typeface="+mn-lt"/>
                <a:cs typeface="+mn-lt"/>
              </a:rPr>
              <a:t>: "She was quiet, and a very pleasant student." </a:t>
            </a:r>
          </a:p>
          <a:p>
            <a:pPr lvl="1">
              <a:buFont typeface="Courier New" panose="020B0604020202020204" pitchFamily="34" charset="0"/>
              <a:buChar char="o"/>
            </a:pPr>
            <a:r>
              <a:rPr lang="en-US" sz="3200" b="1" dirty="0">
                <a:ea typeface="+mn-lt"/>
                <a:cs typeface="+mn-lt"/>
              </a:rPr>
              <a:t>Growth:</a:t>
            </a:r>
            <a:r>
              <a:rPr lang="en-US" sz="3200" dirty="0">
                <a:ea typeface="+mn-lt"/>
                <a:cs typeface="+mn-lt"/>
              </a:rPr>
              <a:t> She listens carefully and offered well-reasoned responses during case discussions when directly asked.</a:t>
            </a:r>
          </a:p>
          <a:p>
            <a:pPr lvl="1">
              <a:buFont typeface="Courier New" panose="020B0604020202020204" pitchFamily="34" charset="0"/>
              <a:buChar char="o"/>
            </a:pPr>
            <a:endParaRPr lang="en-US" sz="1100">
              <a:ea typeface="+mn-lt"/>
              <a:cs typeface="+mn-lt"/>
            </a:endParaRPr>
          </a:p>
          <a:p>
            <a:endParaRPr lang="en-US" sz="1100">
              <a:ea typeface="+mn-lt"/>
              <a:cs typeface="+mn-lt"/>
            </a:endParaRPr>
          </a:p>
        </p:txBody>
      </p:sp>
    </p:spTree>
    <p:extLst>
      <p:ext uri="{BB962C8B-B14F-4D97-AF65-F5344CB8AC3E}">
        <p14:creationId xmlns:p14="http://schemas.microsoft.com/office/powerpoint/2010/main" val="651255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9A5A5B-3290-04B8-48E7-5E3722C99E3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838CE0-5D32-857A-D6CF-9435182A7D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A31EA749-A4DE-A23C-2D49-76774D4F0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0F57ED-C76D-6C8B-8099-FF2AC51415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21CF2A-CE80-455D-C979-97AFB01D1379}"/>
              </a:ext>
            </a:extLst>
          </p:cNvPr>
          <p:cNvSpPr>
            <a:spLocks noGrp="1"/>
          </p:cNvSpPr>
          <p:nvPr>
            <p:ph type="title"/>
          </p:nvPr>
        </p:nvSpPr>
        <p:spPr>
          <a:xfrm>
            <a:off x="810788" y="633652"/>
            <a:ext cx="10720248" cy="1072150"/>
          </a:xfrm>
        </p:spPr>
        <p:txBody>
          <a:bodyPr anchor="ctr">
            <a:normAutofit/>
          </a:bodyPr>
          <a:lstStyle/>
          <a:p>
            <a:r>
              <a:rPr lang="en-US" sz="5000"/>
              <a:t>Growth Mindset Feedback Strategies</a:t>
            </a:r>
          </a:p>
        </p:txBody>
      </p:sp>
      <p:sp>
        <p:nvSpPr>
          <p:cNvPr id="3" name="Content Placeholder 2">
            <a:extLst>
              <a:ext uri="{FF2B5EF4-FFF2-40B4-BE49-F238E27FC236}">
                <a16:creationId xmlns:a16="http://schemas.microsoft.com/office/drawing/2014/main" id="{C97F7C51-1E2A-9F5C-ABA3-B6ACEF5496B1}"/>
              </a:ext>
            </a:extLst>
          </p:cNvPr>
          <p:cNvSpPr>
            <a:spLocks noGrp="1"/>
          </p:cNvSpPr>
          <p:nvPr>
            <p:ph idx="1"/>
          </p:nvPr>
        </p:nvSpPr>
        <p:spPr>
          <a:xfrm>
            <a:off x="810788" y="1718640"/>
            <a:ext cx="9929493" cy="4051224"/>
          </a:xfrm>
        </p:spPr>
        <p:txBody>
          <a:bodyPr vert="horz" lIns="91440" tIns="45720" rIns="91440" bIns="45720" rtlCol="0" anchor="t">
            <a:noAutofit/>
          </a:bodyPr>
          <a:lstStyle/>
          <a:p>
            <a:pPr marL="0" indent="0">
              <a:buNone/>
            </a:pPr>
            <a:r>
              <a:rPr lang="en-US" sz="3200" dirty="0">
                <a:ea typeface="+mn-lt"/>
                <a:cs typeface="+mn-lt"/>
              </a:rPr>
              <a:t>Design Rubrics to Include Growth Mindset Principles</a:t>
            </a:r>
            <a:endParaRPr lang="en-US" dirty="0"/>
          </a:p>
          <a:p>
            <a:pPr lvl="1">
              <a:buFont typeface="Courier New" panose="020B0604020202020204" pitchFamily="34" charset="0"/>
              <a:buChar char="o"/>
            </a:pPr>
            <a:r>
              <a:rPr lang="en-US" b="1" dirty="0">
                <a:ea typeface="+mn-lt"/>
                <a:cs typeface="+mn-lt"/>
              </a:rPr>
              <a:t>Emerging</a:t>
            </a:r>
            <a:r>
              <a:rPr lang="en-US" dirty="0">
                <a:ea typeface="+mn-lt"/>
                <a:cs typeface="+mn-lt"/>
              </a:rPr>
              <a:t>: You are beginning to build your understanding of the task or content and benefit from frequent support as you learn.</a:t>
            </a:r>
          </a:p>
          <a:p>
            <a:pPr lvl="1">
              <a:buFont typeface="Courier New" panose="020B0604020202020204" pitchFamily="34" charset="0"/>
              <a:buChar char="o"/>
            </a:pPr>
            <a:r>
              <a:rPr lang="en-US" b="1" dirty="0">
                <a:ea typeface="+mn-lt"/>
                <a:cs typeface="+mn-lt"/>
              </a:rPr>
              <a:t>Developing</a:t>
            </a:r>
            <a:r>
              <a:rPr lang="en-US" dirty="0">
                <a:ea typeface="+mn-lt"/>
                <a:cs typeface="+mn-lt"/>
              </a:rPr>
              <a:t>: You are strengthening your understanding of the task or content and are starting to apply it with some support.</a:t>
            </a:r>
          </a:p>
          <a:p>
            <a:pPr lvl="1">
              <a:buFont typeface="Courier New" panose="020B0604020202020204" pitchFamily="34" charset="0"/>
              <a:buChar char="o"/>
            </a:pPr>
            <a:r>
              <a:rPr lang="en-US" b="1" dirty="0">
                <a:ea typeface="+mn-lt"/>
                <a:cs typeface="+mn-lt"/>
              </a:rPr>
              <a:t>Proficient</a:t>
            </a:r>
            <a:r>
              <a:rPr lang="en-US" dirty="0">
                <a:ea typeface="+mn-lt"/>
                <a:cs typeface="+mn-lt"/>
              </a:rPr>
              <a:t>: You have developed a clear and consistent understanding of the task or content and can apply it with minimal support.</a:t>
            </a:r>
          </a:p>
          <a:p>
            <a:pPr lvl="1">
              <a:buFont typeface="Courier New" panose="020B0604020202020204" pitchFamily="34" charset="0"/>
              <a:buChar char="o"/>
            </a:pPr>
            <a:r>
              <a:rPr lang="en-US" b="1" dirty="0">
                <a:ea typeface="+mn-lt"/>
                <a:cs typeface="+mn-lt"/>
              </a:rPr>
              <a:t>Advanced:</a:t>
            </a:r>
            <a:r>
              <a:rPr lang="en-US" dirty="0">
                <a:ea typeface="+mn-lt"/>
                <a:cs typeface="+mn-lt"/>
              </a:rPr>
              <a:t> You have built a deep and flexible understanding of the task or content and can apply it independently and effectively in new situations.</a:t>
            </a:r>
          </a:p>
          <a:p>
            <a:pPr lvl="1">
              <a:buFont typeface="Courier New" panose="020B0604020202020204" pitchFamily="34" charset="0"/>
              <a:buChar char="o"/>
            </a:pPr>
            <a:endParaRPr lang="en-US" sz="1100">
              <a:ea typeface="+mn-lt"/>
              <a:cs typeface="+mn-lt"/>
            </a:endParaRPr>
          </a:p>
          <a:p>
            <a:endParaRPr lang="en-US" sz="1100">
              <a:ea typeface="+mn-lt"/>
              <a:cs typeface="+mn-lt"/>
            </a:endParaRPr>
          </a:p>
        </p:txBody>
      </p:sp>
    </p:spTree>
    <p:extLst>
      <p:ext uri="{BB962C8B-B14F-4D97-AF65-F5344CB8AC3E}">
        <p14:creationId xmlns:p14="http://schemas.microsoft.com/office/powerpoint/2010/main" val="4175194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C8AE39-F4D4-AC16-8DB8-A19317FB94A0}"/>
            </a:ext>
          </a:extLst>
        </p:cNvPr>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73BBEEF-B456-4A39-B44B-5A53E698A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group of hands holding each other">
            <a:extLst>
              <a:ext uri="{FF2B5EF4-FFF2-40B4-BE49-F238E27FC236}">
                <a16:creationId xmlns:a16="http://schemas.microsoft.com/office/drawing/2014/main" id="{067B532C-F429-5188-EB91-F4EAFD6D9C8E}"/>
              </a:ext>
            </a:extLst>
          </p:cNvPr>
          <p:cNvPicPr>
            <a:picLocks noChangeAspect="1"/>
          </p:cNvPicPr>
          <p:nvPr/>
        </p:nvPicPr>
        <p:blipFill>
          <a:blip r:embed="rId2"/>
          <a:srcRect l="16551" r="24114" b="-1"/>
          <a:stretch>
            <a:fillRect/>
          </a:stretch>
        </p:blipFill>
        <p:spPr>
          <a:xfrm>
            <a:off x="1" y="10"/>
            <a:ext cx="6096000" cy="6857990"/>
          </a:xfrm>
          <a:prstGeom prst="rect">
            <a:avLst/>
          </a:prstGeom>
        </p:spPr>
      </p:pic>
      <p:sp useBgFill="1">
        <p:nvSpPr>
          <p:cNvPr id="11" name="Rectangle 10">
            <a:extLst>
              <a:ext uri="{FF2B5EF4-FFF2-40B4-BE49-F238E27FC236}">
                <a16:creationId xmlns:a16="http://schemas.microsoft.com/office/drawing/2014/main" id="{13A48C6C-3CC4-4EE5-A773-EC1EB7F59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ln>
            <a:noFill/>
          </a:ln>
          <a:effectLst>
            <a:outerShdw blurRad="596900" dist="330200" dir="882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F63BB6-43E7-CE92-D0A3-B7FEF52E8A24}"/>
              </a:ext>
            </a:extLst>
          </p:cNvPr>
          <p:cNvSpPr>
            <a:spLocks noGrp="1"/>
          </p:cNvSpPr>
          <p:nvPr>
            <p:ph type="title"/>
          </p:nvPr>
        </p:nvSpPr>
        <p:spPr>
          <a:xfrm>
            <a:off x="6807575" y="771099"/>
            <a:ext cx="4658109" cy="2408229"/>
          </a:xfrm>
        </p:spPr>
        <p:txBody>
          <a:bodyPr vert="horz" lIns="91440" tIns="45720" rIns="91440" bIns="45720" rtlCol="0">
            <a:normAutofit/>
          </a:bodyPr>
          <a:lstStyle/>
          <a:p>
            <a:r>
              <a:rPr lang="en-US" sz="4800"/>
              <a:t>Implement Structured Peer Interactions</a:t>
            </a:r>
          </a:p>
        </p:txBody>
      </p:sp>
      <p:sp useBgFill="1">
        <p:nvSpPr>
          <p:cNvPr id="13" name="Rectangle 12">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5143500"/>
            <a:ext cx="6096000" cy="1714500"/>
          </a:xfrm>
          <a:prstGeom prst="rect">
            <a:avLst/>
          </a:prstGeom>
          <a:ln>
            <a:noFill/>
          </a:ln>
          <a:effectLst>
            <a:outerShdw blurRad="342900" dist="127000" dir="2400000" sx="90000" sy="90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68C390-1825-3250-6CDC-B97CFDEB6C0A}"/>
              </a:ext>
            </a:extLst>
          </p:cNvPr>
          <p:cNvSpPr>
            <a:spLocks noGrp="1"/>
          </p:cNvSpPr>
          <p:nvPr>
            <p:ph type="body" idx="1"/>
          </p:nvPr>
        </p:nvSpPr>
        <p:spPr>
          <a:xfrm>
            <a:off x="6807575" y="3440923"/>
            <a:ext cx="4658109" cy="2167327"/>
          </a:xfrm>
        </p:spPr>
        <p:txBody>
          <a:bodyPr vert="horz" lIns="91440" tIns="45720" rIns="91440" bIns="45720" rtlCol="0" anchor="ctr">
            <a:normAutofit/>
          </a:bodyPr>
          <a:lstStyle/>
          <a:p>
            <a:r>
              <a:rPr lang="en-US" dirty="0">
                <a:solidFill>
                  <a:schemeClr val="tx1"/>
                </a:solidFill>
              </a:rPr>
              <a:t>"I have meaningful conversations about learning with my peers and feel I have trusted connections when I have questions."</a:t>
            </a:r>
          </a:p>
        </p:txBody>
      </p:sp>
    </p:spTree>
    <p:extLst>
      <p:ext uri="{BB962C8B-B14F-4D97-AF65-F5344CB8AC3E}">
        <p14:creationId xmlns:p14="http://schemas.microsoft.com/office/powerpoint/2010/main" val="2097154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29" name="Rectangle 28">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F79DF7-C52A-0859-DEBB-B8758A3D2DDC}"/>
              </a:ext>
            </a:extLst>
          </p:cNvPr>
          <p:cNvSpPr>
            <a:spLocks noGrp="1"/>
          </p:cNvSpPr>
          <p:nvPr>
            <p:ph type="title"/>
          </p:nvPr>
        </p:nvSpPr>
        <p:spPr>
          <a:xfrm>
            <a:off x="636034" y="334154"/>
            <a:ext cx="3088435" cy="5586356"/>
          </a:xfrm>
        </p:spPr>
        <p:txBody>
          <a:bodyPr anchor="ctr">
            <a:normAutofit/>
          </a:bodyPr>
          <a:lstStyle/>
          <a:p>
            <a:r>
              <a:rPr lang="en-US" sz="5200"/>
              <a:t>Question of the Day</a:t>
            </a:r>
          </a:p>
        </p:txBody>
      </p:sp>
      <p:sp>
        <p:nvSpPr>
          <p:cNvPr id="3" name="Text Placeholder 2">
            <a:extLst>
              <a:ext uri="{FF2B5EF4-FFF2-40B4-BE49-F238E27FC236}">
                <a16:creationId xmlns:a16="http://schemas.microsoft.com/office/drawing/2014/main" id="{25A16CAC-3479-9535-1BCE-27D763F20DB6}"/>
              </a:ext>
            </a:extLst>
          </p:cNvPr>
          <p:cNvSpPr>
            <a:spLocks noGrp="1"/>
          </p:cNvSpPr>
          <p:nvPr>
            <p:ph idx="1"/>
          </p:nvPr>
        </p:nvSpPr>
        <p:spPr>
          <a:xfrm>
            <a:off x="3531471" y="219135"/>
            <a:ext cx="8307370" cy="6161450"/>
          </a:xfrm>
        </p:spPr>
        <p:txBody>
          <a:bodyPr vert="horz" lIns="91440" tIns="45720" rIns="91440" bIns="45720" rtlCol="0" anchor="ctr">
            <a:noAutofit/>
          </a:bodyPr>
          <a:lstStyle/>
          <a:p>
            <a:r>
              <a:rPr lang="en-US" sz="2400" dirty="0"/>
              <a:t>Getting to know students</a:t>
            </a:r>
          </a:p>
          <a:p>
            <a:pPr lvl="1">
              <a:buFont typeface="Courier New" panose="020B0604020202020204" pitchFamily="34" charset="0"/>
              <a:buChar char="o"/>
            </a:pPr>
            <a:r>
              <a:rPr lang="en-US" sz="1800" dirty="0"/>
              <a:t>Share a song that always puts you in a good mood?</a:t>
            </a:r>
          </a:p>
          <a:p>
            <a:pPr lvl="1">
              <a:buFont typeface="Courier New" panose="020B0604020202020204" pitchFamily="34" charset="0"/>
              <a:buChar char="o"/>
            </a:pPr>
            <a:r>
              <a:rPr lang="en-US" sz="1800" dirty="0"/>
              <a:t>If you could have a super power what you want it to be?</a:t>
            </a:r>
          </a:p>
          <a:p>
            <a:pPr lvl="1">
              <a:buFont typeface="Courier New" panose="020B0604020202020204" pitchFamily="34" charset="0"/>
              <a:buChar char="o"/>
            </a:pPr>
            <a:r>
              <a:rPr lang="en-US" sz="1800" dirty="0"/>
              <a:t>If you could be a character in a TV show, who would you be?</a:t>
            </a:r>
          </a:p>
          <a:p>
            <a:r>
              <a:rPr lang="en-US" sz="2400" dirty="0"/>
              <a:t>Normalizing challenges and cultivating a growth mindset</a:t>
            </a:r>
          </a:p>
          <a:p>
            <a:pPr lvl="1">
              <a:buFont typeface="Courier New" panose="020B0604020202020204" pitchFamily="34" charset="0"/>
              <a:buChar char="o"/>
            </a:pPr>
            <a:r>
              <a:rPr lang="en-US" sz="1800" dirty="0"/>
              <a:t>What is stressing you out most this week?</a:t>
            </a:r>
          </a:p>
          <a:p>
            <a:pPr lvl="1">
              <a:buFont typeface="Courier New" panose="020B0604020202020204" pitchFamily="34" charset="0"/>
              <a:buChar char="o"/>
            </a:pPr>
            <a:r>
              <a:rPr lang="en-US" sz="1800" dirty="0"/>
              <a:t>What is one word describing how you are feeling about this week's topic?</a:t>
            </a:r>
          </a:p>
          <a:p>
            <a:pPr lvl="1">
              <a:buFont typeface="Courier New" panose="020B0604020202020204" pitchFamily="34" charset="0"/>
              <a:buChar char="o"/>
            </a:pPr>
            <a:r>
              <a:rPr lang="en-US" sz="1800" dirty="0"/>
              <a:t>Name something that has gotten a tiny bit easier this semester?</a:t>
            </a:r>
          </a:p>
          <a:p>
            <a:pPr lvl="1">
              <a:buFont typeface="Courier New" panose="020B0604020202020204" pitchFamily="34" charset="0"/>
              <a:buChar char="o"/>
            </a:pPr>
            <a:r>
              <a:rPr lang="en-US" sz="1800" dirty="0"/>
              <a:t>Name one thing—it can be really small—that you are proud of?</a:t>
            </a:r>
          </a:p>
          <a:p>
            <a:r>
              <a:rPr lang="en-US" sz="2400" dirty="0"/>
              <a:t>Reflections on learning</a:t>
            </a:r>
          </a:p>
          <a:p>
            <a:pPr lvl="1">
              <a:buFont typeface="Courier New" panose="020B0604020202020204" pitchFamily="34" charset="0"/>
              <a:buChar char="o"/>
            </a:pPr>
            <a:r>
              <a:rPr lang="en-US" sz="1800" dirty="0"/>
              <a:t>Identify a concept that you understand for the most part, but you still have questions.</a:t>
            </a:r>
          </a:p>
          <a:p>
            <a:pPr lvl="1">
              <a:buFont typeface="Courier New" panose="020B0604020202020204" pitchFamily="34" charset="0"/>
              <a:buChar char="o"/>
            </a:pPr>
            <a:r>
              <a:rPr lang="en-US" sz="1800" dirty="0"/>
              <a:t>What do you think would benefit the whole class if we reviewed it again.</a:t>
            </a:r>
          </a:p>
          <a:p>
            <a:pPr lvl="1">
              <a:buFont typeface="Courier New" panose="020B0604020202020204" pitchFamily="34" charset="0"/>
              <a:buChar char="o"/>
            </a:pPr>
            <a:r>
              <a:rPr lang="en-US" sz="1800" dirty="0"/>
              <a:t>What is one thing you have tried that has helped you to study for this class and absorb the content?</a:t>
            </a:r>
          </a:p>
          <a:p>
            <a:pPr lvl="1">
              <a:buFont typeface="Courier New" panose="020B0604020202020204" pitchFamily="34" charset="0"/>
              <a:buChar char="o"/>
            </a:pPr>
            <a:endParaRPr lang="en-US" sz="1300"/>
          </a:p>
        </p:txBody>
      </p:sp>
    </p:spTree>
    <p:extLst>
      <p:ext uri="{BB962C8B-B14F-4D97-AF65-F5344CB8AC3E}">
        <p14:creationId xmlns:p14="http://schemas.microsoft.com/office/powerpoint/2010/main" val="1939724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C9D1E-3E02-FBDB-149B-A106A6E10B90}"/>
              </a:ext>
            </a:extLst>
          </p:cNvPr>
          <p:cNvSpPr>
            <a:spLocks noGrp="1"/>
          </p:cNvSpPr>
          <p:nvPr>
            <p:ph type="title"/>
          </p:nvPr>
        </p:nvSpPr>
        <p:spPr>
          <a:xfrm>
            <a:off x="1026448" y="834935"/>
            <a:ext cx="10130776" cy="885244"/>
          </a:xfrm>
        </p:spPr>
        <p:txBody>
          <a:bodyPr anchor="ctr">
            <a:normAutofit/>
          </a:bodyPr>
          <a:lstStyle/>
          <a:p>
            <a:r>
              <a:rPr lang="en-US" dirty="0"/>
              <a:t>Peer Support Triads</a:t>
            </a:r>
          </a:p>
        </p:txBody>
      </p:sp>
      <p:sp>
        <p:nvSpPr>
          <p:cNvPr id="3" name="Content Placeholder 2">
            <a:extLst>
              <a:ext uri="{FF2B5EF4-FFF2-40B4-BE49-F238E27FC236}">
                <a16:creationId xmlns:a16="http://schemas.microsoft.com/office/drawing/2014/main" id="{ED01F909-5810-1082-DFF8-3C5C3D86A028}"/>
              </a:ext>
            </a:extLst>
          </p:cNvPr>
          <p:cNvSpPr>
            <a:spLocks noGrp="1"/>
          </p:cNvSpPr>
          <p:nvPr>
            <p:ph idx="1"/>
          </p:nvPr>
        </p:nvSpPr>
        <p:spPr>
          <a:xfrm>
            <a:off x="882674" y="1718640"/>
            <a:ext cx="9843229" cy="4410657"/>
          </a:xfrm>
        </p:spPr>
        <p:txBody>
          <a:bodyPr vert="horz" lIns="91440" tIns="45720" rIns="91440" bIns="45720" rtlCol="0" anchor="t">
            <a:noAutofit/>
          </a:bodyPr>
          <a:lstStyle/>
          <a:p>
            <a:pPr marL="0" indent="0">
              <a:buNone/>
            </a:pPr>
            <a:r>
              <a:rPr lang="en-US" sz="2400" dirty="0"/>
              <a:t>At the start of the semester group three students together and provide weekly or bi-monthly check-in prompts. See examples below</a:t>
            </a:r>
          </a:p>
          <a:p>
            <a:pPr marL="457200" indent="-457200"/>
            <a:r>
              <a:rPr lang="en-US" sz="2400" dirty="0"/>
              <a:t>Review assignment prompts and generate questions, concerns, and strategies to complete the work</a:t>
            </a:r>
          </a:p>
          <a:p>
            <a:pPr marL="457200" indent="-457200"/>
            <a:r>
              <a:rPr lang="en-US" sz="2400" dirty="0"/>
              <a:t>Compare notes at the end of a class and discuss notetaking strategies</a:t>
            </a:r>
          </a:p>
          <a:p>
            <a:pPr marL="457200" indent="-457200"/>
            <a:r>
              <a:rPr lang="en-US" sz="2400" dirty="0"/>
              <a:t>Share study and focus strategies that are working and challenges</a:t>
            </a:r>
          </a:p>
          <a:p>
            <a:pPr marL="457200" indent="-457200"/>
            <a:r>
              <a:rPr lang="en-US" sz="2400" dirty="0"/>
              <a:t>Create a list of questions of what they think will be on the exam and submit to instructor</a:t>
            </a:r>
          </a:p>
          <a:p>
            <a:pPr marL="0" indent="0">
              <a:buNone/>
            </a:pPr>
            <a:r>
              <a:rPr lang="en-US" sz="2400" dirty="0"/>
              <a:t>Make these timely and related to curriculum and personal development of student skills.</a:t>
            </a:r>
          </a:p>
        </p:txBody>
      </p:sp>
    </p:spTree>
    <p:extLst>
      <p:ext uri="{BB962C8B-B14F-4D97-AF65-F5344CB8AC3E}">
        <p14:creationId xmlns:p14="http://schemas.microsoft.com/office/powerpoint/2010/main" val="4256625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5A5B99-234E-00B7-5051-A1CFA686300D}"/>
              </a:ext>
            </a:extLst>
          </p:cNvPr>
          <p:cNvSpPr>
            <a:spLocks noGrp="1"/>
          </p:cNvSpPr>
          <p:nvPr>
            <p:ph type="title"/>
          </p:nvPr>
        </p:nvSpPr>
        <p:spPr>
          <a:xfrm>
            <a:off x="1043631" y="809898"/>
            <a:ext cx="9942716" cy="1554480"/>
          </a:xfrm>
        </p:spPr>
        <p:txBody>
          <a:bodyPr anchor="ctr">
            <a:normAutofit/>
          </a:bodyPr>
          <a:lstStyle/>
          <a:p>
            <a:r>
              <a:rPr lang="en-US" sz="4800"/>
              <a:t>Small Group Work and Assigned Roles</a:t>
            </a:r>
          </a:p>
        </p:txBody>
      </p:sp>
      <p:sp>
        <p:nvSpPr>
          <p:cNvPr id="3" name="Text Placeholder 2">
            <a:extLst>
              <a:ext uri="{FF2B5EF4-FFF2-40B4-BE49-F238E27FC236}">
                <a16:creationId xmlns:a16="http://schemas.microsoft.com/office/drawing/2014/main" id="{DA540DD7-4BFA-5874-5C9A-EE13F620FF1E}"/>
              </a:ext>
            </a:extLst>
          </p:cNvPr>
          <p:cNvSpPr>
            <a:spLocks noGrp="1"/>
          </p:cNvSpPr>
          <p:nvPr>
            <p:ph idx="1"/>
          </p:nvPr>
        </p:nvSpPr>
        <p:spPr>
          <a:xfrm>
            <a:off x="124878" y="2629334"/>
            <a:ext cx="12069167" cy="3872279"/>
          </a:xfrm>
        </p:spPr>
        <p:txBody>
          <a:bodyPr vert="horz" lIns="91440" tIns="45720" rIns="91440" bIns="45720" rtlCol="0" anchor="ctr">
            <a:noAutofit/>
          </a:bodyPr>
          <a:lstStyle/>
          <a:p>
            <a:pPr marL="0" indent="0">
              <a:buNone/>
            </a:pPr>
            <a:r>
              <a:rPr lang="en-US" sz="2000" dirty="0"/>
              <a:t> Design a task to complete (case study, discussion prompt, etc.) with a clear deliverable. Divide the class into small groups (4-6) and ask each student to volunteer for a specific role.  Possible roles include</a:t>
            </a:r>
          </a:p>
          <a:p>
            <a:r>
              <a:rPr lang="en-US" sz="2000" dirty="0"/>
              <a:t>Notetaker</a:t>
            </a:r>
          </a:p>
          <a:p>
            <a:r>
              <a:rPr lang="en-US" sz="2000" dirty="0"/>
              <a:t>Skeptic/questioner</a:t>
            </a:r>
          </a:p>
          <a:p>
            <a:r>
              <a:rPr lang="en-US" sz="2000" dirty="0"/>
              <a:t>Facilitator/timekeeper</a:t>
            </a:r>
          </a:p>
          <a:p>
            <a:r>
              <a:rPr lang="en-US" sz="2000" dirty="0"/>
              <a:t>Summarizer/connector</a:t>
            </a:r>
          </a:p>
          <a:p>
            <a:r>
              <a:rPr lang="en-US" sz="2000" dirty="0"/>
              <a:t>Spokesperson/reporter</a:t>
            </a:r>
          </a:p>
          <a:p>
            <a:pPr marL="0" indent="0">
              <a:buNone/>
            </a:pPr>
            <a:r>
              <a:rPr lang="en-US" sz="2000" dirty="0"/>
              <a:t>Provide regular prompts throughout the work-time to encourage students to stay on task and address any questions that arise as you circle the room and listen to how groups are working with the prompt.</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1752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A8330D-8D5C-8BBB-2704-6746820E1387}"/>
              </a:ext>
            </a:extLst>
          </p:cNvPr>
          <p:cNvSpPr>
            <a:spLocks noGrp="1"/>
          </p:cNvSpPr>
          <p:nvPr>
            <p:ph type="title"/>
          </p:nvPr>
        </p:nvSpPr>
        <p:spPr>
          <a:xfrm>
            <a:off x="609220" y="873940"/>
            <a:ext cx="5486780" cy="1035781"/>
          </a:xfrm>
        </p:spPr>
        <p:txBody>
          <a:bodyPr anchor="ctr">
            <a:normAutofit/>
          </a:bodyPr>
          <a:lstStyle/>
          <a:p>
            <a:r>
              <a:rPr lang="en-US" sz="3600"/>
              <a:t>Summary</a:t>
            </a:r>
          </a:p>
        </p:txBody>
      </p:sp>
      <p:sp>
        <p:nvSpPr>
          <p:cNvPr id="3" name="Content Placeholder 2">
            <a:extLst>
              <a:ext uri="{FF2B5EF4-FFF2-40B4-BE49-F238E27FC236}">
                <a16:creationId xmlns:a16="http://schemas.microsoft.com/office/drawing/2014/main" id="{82BBE558-D6C3-B2BB-4521-B63E1E62A9AB}"/>
              </a:ext>
            </a:extLst>
          </p:cNvPr>
          <p:cNvSpPr>
            <a:spLocks noGrp="1"/>
          </p:cNvSpPr>
          <p:nvPr>
            <p:ph idx="1"/>
          </p:nvPr>
        </p:nvSpPr>
        <p:spPr>
          <a:xfrm>
            <a:off x="364725" y="2318198"/>
            <a:ext cx="6164526" cy="4111668"/>
          </a:xfrm>
        </p:spPr>
        <p:txBody>
          <a:bodyPr vert="horz" lIns="91440" tIns="45720" rIns="91440" bIns="45720" rtlCol="0" anchor="ctr">
            <a:noAutofit/>
          </a:bodyPr>
          <a:lstStyle/>
          <a:p>
            <a:r>
              <a:rPr lang="en-US" sz="2000" dirty="0"/>
              <a:t>Belonging is cultivated through day to day interactions and building a relationship with students</a:t>
            </a:r>
          </a:p>
          <a:p>
            <a:r>
              <a:rPr lang="en-US" sz="2000" dirty="0"/>
              <a:t>Students that feel that they belong have more cognitive energy to devote towards skill development </a:t>
            </a:r>
          </a:p>
          <a:p>
            <a:r>
              <a:rPr lang="en-US" sz="2000" dirty="0"/>
              <a:t>Instructors can cultivate belonging through designing LEARNING spaces instead of spaces for students to perform knowing</a:t>
            </a:r>
          </a:p>
          <a:p>
            <a:r>
              <a:rPr lang="en-US" sz="2000" dirty="0"/>
              <a:t>Designing learning experiences that highlight a diversity of successful clinicians can increase a sense of belonging for under represented students</a:t>
            </a:r>
          </a:p>
          <a:p>
            <a:pPr marL="0" indent="0">
              <a:buNone/>
            </a:pPr>
            <a:endParaRPr lang="en-US" sz="1700"/>
          </a:p>
        </p:txBody>
      </p:sp>
      <p:sp>
        <p:nvSpPr>
          <p:cNvPr id="18" name="Rectangle 1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tylized illustration shows three black silhouetted hands pulling strings attached to a patterned, five-pointed paper star against a textured yellow background. Composition conveys collaboration or coordinated control, with white geometric shapes, black markings, and taut lines emphasizing star’s central role.">
            <a:extLst>
              <a:ext uri="{FF2B5EF4-FFF2-40B4-BE49-F238E27FC236}">
                <a16:creationId xmlns:a16="http://schemas.microsoft.com/office/drawing/2014/main" id="{68A5C0B4-29CD-E0C9-BAD6-9D84E5783683}"/>
              </a:ext>
            </a:extLst>
          </p:cNvPr>
          <p:cNvPicPr>
            <a:picLocks noChangeAspect="1"/>
          </p:cNvPicPr>
          <p:nvPr/>
        </p:nvPicPr>
        <p:blipFill>
          <a:blip r:embed="rId2"/>
          <a:stretch>
            <a:fillRect/>
          </a:stretch>
        </p:blipFill>
        <p:spPr>
          <a:xfrm>
            <a:off x="7448078" y="1565659"/>
            <a:ext cx="4223252" cy="3729456"/>
          </a:xfrm>
          <a:prstGeom prst="rect">
            <a:avLst/>
          </a:prstGeom>
        </p:spPr>
      </p:pic>
      <p:cxnSp>
        <p:nvCxnSpPr>
          <p:cNvPr id="20" name="Straight Connector 1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2301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A78656-977F-D664-DDC5-AEAB22476E0C}"/>
              </a:ext>
            </a:extLst>
          </p:cNvPr>
          <p:cNvSpPr>
            <a:spLocks noGrp="1"/>
          </p:cNvSpPr>
          <p:nvPr>
            <p:ph type="title"/>
          </p:nvPr>
        </p:nvSpPr>
        <p:spPr>
          <a:xfrm>
            <a:off x="6657715" y="467271"/>
            <a:ext cx="4195674" cy="1162336"/>
          </a:xfrm>
        </p:spPr>
        <p:txBody>
          <a:bodyPr anchor="b">
            <a:normAutofit/>
          </a:bodyPr>
          <a:lstStyle/>
          <a:p>
            <a:r>
              <a:rPr lang="en-US" sz="5600"/>
              <a:t>Take-Away</a:t>
            </a:r>
          </a:p>
        </p:txBody>
      </p:sp>
      <p:sp>
        <p:nvSpPr>
          <p:cNvPr id="23" name="Oval 22">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artoon of a chinese food">
            <a:extLst>
              <a:ext uri="{FF2B5EF4-FFF2-40B4-BE49-F238E27FC236}">
                <a16:creationId xmlns:a16="http://schemas.microsoft.com/office/drawing/2014/main" id="{C9DE9F27-728F-F65C-D0B8-BBEDDB87BF9C}"/>
              </a:ext>
            </a:extLst>
          </p:cNvPr>
          <p:cNvPicPr>
            <a:picLocks noChangeAspect="1"/>
          </p:cNvPicPr>
          <p:nvPr/>
        </p:nvPicPr>
        <p:blipFill>
          <a:blip r:embed="rId2"/>
          <a:srcRect r="-1" b="1249"/>
          <a:stretch>
            <a:fillRect/>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2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5"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D7298223-E330-F84F-DFB5-D7C8BE0A4A18}"/>
              </a:ext>
            </a:extLst>
          </p:cNvPr>
          <p:cNvSpPr>
            <a:spLocks noGrp="1"/>
          </p:cNvSpPr>
          <p:nvPr>
            <p:ph idx="1"/>
          </p:nvPr>
        </p:nvSpPr>
        <p:spPr>
          <a:xfrm>
            <a:off x="6657715" y="2086388"/>
            <a:ext cx="5000403" cy="4309687"/>
          </a:xfrm>
        </p:spPr>
        <p:txBody>
          <a:bodyPr vert="horz" lIns="91440" tIns="45720" rIns="91440" bIns="45720" rtlCol="0" anchor="t">
            <a:noAutofit/>
          </a:bodyPr>
          <a:lstStyle/>
          <a:p>
            <a:pPr marL="0" indent="0">
              <a:buNone/>
            </a:pPr>
            <a:r>
              <a:rPr lang="en-US" sz="3600" dirty="0">
                <a:solidFill>
                  <a:schemeClr val="tx1">
                    <a:alpha val="80000"/>
                  </a:schemeClr>
                </a:solidFill>
              </a:rPr>
              <a:t>Reflect on ONE strategy or idea that you want to take back to your teaching this semester.</a:t>
            </a:r>
          </a:p>
          <a:p>
            <a:pPr marL="0" indent="0">
              <a:buNone/>
            </a:pPr>
            <a:endParaRPr lang="en-US" sz="3600" dirty="0">
              <a:solidFill>
                <a:schemeClr val="tx1">
                  <a:alpha val="80000"/>
                </a:schemeClr>
              </a:solidFill>
            </a:endParaRPr>
          </a:p>
          <a:p>
            <a:pPr marL="0" indent="0">
              <a:buNone/>
            </a:pPr>
            <a:r>
              <a:rPr lang="en-US" sz="3600" dirty="0">
                <a:solidFill>
                  <a:schemeClr val="tx1">
                    <a:alpha val="80000"/>
                  </a:schemeClr>
                </a:solidFill>
              </a:rPr>
              <a:t>If you would like to share, put your idea in the chat.</a:t>
            </a:r>
          </a:p>
        </p:txBody>
      </p:sp>
      <p:sp>
        <p:nvSpPr>
          <p:cNvPr id="17"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5"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477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98AB8D7-6488-7EC9-FBD0-154EB2E4BA14}"/>
              </a:ext>
            </a:extLst>
          </p:cNvPr>
          <p:cNvSpPr>
            <a:spLocks noGrp="1"/>
          </p:cNvSpPr>
          <p:nvPr>
            <p:ph type="title"/>
          </p:nvPr>
        </p:nvSpPr>
        <p:spPr>
          <a:xfrm>
            <a:off x="1137034" y="609597"/>
            <a:ext cx="9392421" cy="1330841"/>
          </a:xfrm>
        </p:spPr>
        <p:txBody>
          <a:bodyPr>
            <a:normAutofit/>
          </a:bodyPr>
          <a:lstStyle/>
          <a:p>
            <a:r>
              <a:rPr lang="en-US" dirty="0"/>
              <a:t>Questions</a:t>
            </a:r>
          </a:p>
        </p:txBody>
      </p:sp>
      <p:sp>
        <p:nvSpPr>
          <p:cNvPr id="3" name="Content Placeholder 2">
            <a:extLst>
              <a:ext uri="{FF2B5EF4-FFF2-40B4-BE49-F238E27FC236}">
                <a16:creationId xmlns:a16="http://schemas.microsoft.com/office/drawing/2014/main" id="{AB0B0CFB-2899-75C5-9A22-F4D7D549B7DA}"/>
              </a:ext>
            </a:extLst>
          </p:cNvPr>
          <p:cNvSpPr>
            <a:spLocks noGrp="1"/>
          </p:cNvSpPr>
          <p:nvPr>
            <p:ph idx="1"/>
          </p:nvPr>
        </p:nvSpPr>
        <p:spPr>
          <a:xfrm>
            <a:off x="490053" y="2270248"/>
            <a:ext cx="5605947" cy="3845887"/>
          </a:xfrm>
        </p:spPr>
        <p:txBody>
          <a:bodyPr vert="horz" lIns="91440" tIns="45720" rIns="91440" bIns="45720" rtlCol="0" anchor="t">
            <a:normAutofit/>
          </a:bodyPr>
          <a:lstStyle/>
          <a:p>
            <a:pPr marL="0" indent="0">
              <a:buNone/>
            </a:pPr>
            <a:r>
              <a:rPr lang="en-US" sz="2400" dirty="0"/>
              <a:t>If you have any additional questions or would like to schedule a time to chat about how to implement some of these practices in your specific courses, contact me at:</a:t>
            </a:r>
          </a:p>
          <a:p>
            <a:pPr marL="0" indent="0">
              <a:buNone/>
            </a:pPr>
            <a:r>
              <a:rPr lang="en-US" sz="2400" b="1" dirty="0">
                <a:hlinkClick r:id="rId2"/>
              </a:rPr>
              <a:t>kimber.andrews@uc.edu</a:t>
            </a:r>
            <a:endParaRPr lang="en-US" sz="2400" b="1"/>
          </a:p>
          <a:p>
            <a:pPr marL="0" indent="0">
              <a:buNone/>
            </a:pPr>
            <a:endParaRPr lang="en-US" sz="2400" dirty="0"/>
          </a:p>
          <a:p>
            <a:pPr marL="0" indent="0">
              <a:buNone/>
            </a:pPr>
            <a:r>
              <a:rPr lang="en-US" sz="2400" dirty="0"/>
              <a:t>Thank you for your time, attention and all you do to support your students.</a:t>
            </a:r>
          </a:p>
        </p:txBody>
      </p:sp>
      <p:pic>
        <p:nvPicPr>
          <p:cNvPr id="4" name="Picture 3" descr="A group of black question marks">
            <a:extLst>
              <a:ext uri="{FF2B5EF4-FFF2-40B4-BE49-F238E27FC236}">
                <a16:creationId xmlns:a16="http://schemas.microsoft.com/office/drawing/2014/main" id="{2A1A38D5-9D13-5B67-90DF-5F73AF149036}"/>
              </a:ext>
            </a:extLst>
          </p:cNvPr>
          <p:cNvPicPr>
            <a:picLocks noChangeAspect="1"/>
          </p:cNvPicPr>
          <p:nvPr/>
        </p:nvPicPr>
        <p:blipFill>
          <a:blip r:embed="rId3"/>
          <a:stretch>
            <a:fillRect/>
          </a:stretch>
        </p:blipFill>
        <p:spPr>
          <a:xfrm>
            <a:off x="6719367" y="2267182"/>
            <a:ext cx="4788505" cy="3591378"/>
          </a:xfrm>
          <a:prstGeom prst="rect">
            <a:avLst/>
          </a:prstGeom>
        </p:spPr>
      </p:pic>
      <p:sp>
        <p:nvSpPr>
          <p:cNvPr id="13" name="Freeform: Shape 12">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269786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3CDD6-7FFB-CD46-88BB-A7ABF4FD5306}"/>
              </a:ext>
            </a:extLst>
          </p:cNvPr>
          <p:cNvSpPr>
            <a:spLocks noGrp="1"/>
          </p:cNvSpPr>
          <p:nvPr>
            <p:ph type="title"/>
          </p:nvPr>
        </p:nvSpPr>
        <p:spPr>
          <a:xfrm>
            <a:off x="493144" y="365125"/>
            <a:ext cx="10860656" cy="1095525"/>
          </a:xfrm>
        </p:spPr>
        <p:txBody>
          <a:bodyPr/>
          <a:lstStyle/>
          <a:p>
            <a:r>
              <a:rPr lang="en-US" dirty="0"/>
              <a:t>References</a:t>
            </a:r>
          </a:p>
        </p:txBody>
      </p:sp>
      <p:sp>
        <p:nvSpPr>
          <p:cNvPr id="3" name="Content Placeholder 2">
            <a:extLst>
              <a:ext uri="{FF2B5EF4-FFF2-40B4-BE49-F238E27FC236}">
                <a16:creationId xmlns:a16="http://schemas.microsoft.com/office/drawing/2014/main" id="{DF33A0F0-7B18-B287-7D6C-119498C0C558}"/>
              </a:ext>
            </a:extLst>
          </p:cNvPr>
          <p:cNvSpPr>
            <a:spLocks noGrp="1"/>
          </p:cNvSpPr>
          <p:nvPr>
            <p:ph idx="1"/>
          </p:nvPr>
        </p:nvSpPr>
        <p:spPr>
          <a:xfrm>
            <a:off x="349370" y="1250532"/>
            <a:ext cx="11550769" cy="5228355"/>
          </a:xfrm>
        </p:spPr>
        <p:txBody>
          <a:bodyPr vert="horz" lIns="91440" tIns="45720" rIns="91440" bIns="45720" rtlCol="0" anchor="t">
            <a:noAutofit/>
          </a:bodyPr>
          <a:lstStyle/>
          <a:p>
            <a:pPr marL="0" indent="0">
              <a:buNone/>
            </a:pPr>
            <a:r>
              <a:rPr lang="en-US" sz="1200" dirty="0" err="1"/>
              <a:t>Ajjawi</a:t>
            </a:r>
            <a:r>
              <a:rPr lang="en-US" sz="1200" dirty="0"/>
              <a:t>, R., Eva, K. &amp; Scott, I. Reflections on four theoretical perspectives of belonging. </a:t>
            </a:r>
            <a:r>
              <a:rPr lang="en-US" sz="1200" i="1" dirty="0"/>
              <a:t>Adv in Health Sci Educ</a:t>
            </a:r>
            <a:r>
              <a:rPr lang="en-US" sz="1200" dirty="0"/>
              <a:t> 31, 961–975 (2026). https://doi.org/10.1007/s10459-025-10476-x</a:t>
            </a:r>
          </a:p>
          <a:p>
            <a:pPr marL="0" indent="0">
              <a:buNone/>
            </a:pPr>
            <a:r>
              <a:rPr lang="en-US" sz="1200" dirty="0" err="1">
                <a:ea typeface="+mn-lt"/>
                <a:cs typeface="+mn-lt"/>
              </a:rPr>
              <a:t>Araten</a:t>
            </a:r>
            <a:r>
              <a:rPr lang="en-US" sz="1200" dirty="0">
                <a:ea typeface="+mn-lt"/>
                <a:cs typeface="+mn-lt"/>
              </a:rPr>
              <a:t>, S., Gokhale, S., Pradhan, A. </a:t>
            </a:r>
            <a:r>
              <a:rPr lang="en-US" sz="1200" i="1" dirty="0">
                <a:ea typeface="+mn-lt"/>
                <a:cs typeface="+mn-lt"/>
              </a:rPr>
              <a:t>et al.</a:t>
            </a:r>
            <a:r>
              <a:rPr lang="en-US" sz="1200" dirty="0">
                <a:ea typeface="+mn-lt"/>
                <a:cs typeface="+mn-lt"/>
              </a:rPr>
              <a:t> A New Approach to Cultivating Growth Mindset: Strengths-Based Training for First-Year Medical Students. </a:t>
            </a:r>
            <a:r>
              <a:rPr lang="en-US" sz="1200" i="1" dirty="0" err="1">
                <a:ea typeface="+mn-lt"/>
                <a:cs typeface="+mn-lt"/>
              </a:rPr>
              <a:t>Med.Sci.Educ</a:t>
            </a:r>
            <a:r>
              <a:rPr lang="en-US" sz="1200" i="1" dirty="0">
                <a:ea typeface="+mn-lt"/>
                <a:cs typeface="+mn-lt"/>
              </a:rPr>
              <a:t>.</a:t>
            </a:r>
            <a:r>
              <a:rPr lang="en-US" sz="1200" dirty="0">
                <a:ea typeface="+mn-lt"/>
                <a:cs typeface="+mn-lt"/>
              </a:rPr>
              <a:t> 36, 1907–1909 (2026). https://doi.org/10.1007/s40670-026-02786-5</a:t>
            </a:r>
            <a:endParaRPr lang="en-US" sz="1200" dirty="0"/>
          </a:p>
          <a:p>
            <a:pPr marL="0" indent="0">
              <a:buNone/>
            </a:pPr>
            <a:r>
              <a:rPr lang="en-US" sz="1200" dirty="0"/>
              <a:t>Bahar </a:t>
            </a:r>
            <a:r>
              <a:rPr lang="en-US" sz="1200" dirty="0" err="1"/>
              <a:t>Saberzadeh-Ardestani</a:t>
            </a:r>
            <a:r>
              <a:rPr lang="en-US" sz="1200" dirty="0"/>
              <a:t>, Andrea N </a:t>
            </a:r>
            <a:r>
              <a:rPr lang="en-US" sz="1200" dirty="0" err="1"/>
              <a:t>Leep</a:t>
            </a:r>
            <a:r>
              <a:rPr lang="en-US" sz="1200" dirty="0"/>
              <a:t> </a:t>
            </a:r>
            <a:r>
              <a:rPr lang="en-US" sz="1200" dirty="0" err="1"/>
              <a:t>Hunderfund</a:t>
            </a:r>
            <a:r>
              <a:rPr lang="en-US" sz="1200" dirty="0"/>
              <a:t>, Darcy A Reed, Ellen L Usher, Measuring Sense of Belonging Among Current and Future Physicians: A Systematic Review, </a:t>
            </a:r>
            <a:r>
              <a:rPr lang="en-US" sz="1200" i="1" dirty="0"/>
              <a:t>Academic Medicine</a:t>
            </a:r>
            <a:r>
              <a:rPr lang="en-US" sz="1200" dirty="0"/>
              <a:t>, Volume 100, Issue 11, November 2025, Pages e68–e79, </a:t>
            </a:r>
            <a:r>
              <a:rPr lang="en-US" sz="1200" dirty="0">
                <a:hlinkClick r:id="rId2"/>
              </a:rPr>
              <a:t>https://doi.org/10.1097/ACM.0000000000006199</a:t>
            </a:r>
            <a:endParaRPr lang="en-US" sz="1200" dirty="0"/>
          </a:p>
          <a:p>
            <a:pPr marL="0" indent="0">
              <a:buNone/>
            </a:pPr>
            <a:r>
              <a:rPr lang="en-US" sz="1200" dirty="0"/>
              <a:t>Bump GM, Cladis FP. Psychological Safety in Medical Education, Another Challenge to Tackle? J Gen Intern Med. 2025 Jan;40(1):41-45. </a:t>
            </a:r>
            <a:r>
              <a:rPr lang="en-US" sz="1200" dirty="0" err="1"/>
              <a:t>doi</a:t>
            </a:r>
            <a:r>
              <a:rPr lang="en-US" sz="1200" dirty="0"/>
              <a:t>: 10.1007/s11606-024-09166-y. </a:t>
            </a:r>
            <a:r>
              <a:rPr lang="en-US" sz="1200" dirty="0" err="1"/>
              <a:t>Epub</a:t>
            </a:r>
            <a:r>
              <a:rPr lang="en-US" sz="1200" dirty="0"/>
              <a:t> 2024 Oct 28. PMID: 39467951; PMCID: PMC11780054.</a:t>
            </a:r>
          </a:p>
          <a:p>
            <a:pPr marL="0" indent="0">
              <a:buNone/>
            </a:pPr>
            <a:r>
              <a:rPr lang="en-US" sz="1200" dirty="0">
                <a:ea typeface="+mn-lt"/>
                <a:cs typeface="+mn-lt"/>
              </a:rPr>
              <a:t>Campbell J, Theard MA, Harrison R. The growth mindset in medical education: A call for faculty development. </a:t>
            </a:r>
            <a:r>
              <a:rPr lang="en-US" sz="1200" err="1">
                <a:ea typeface="+mn-lt"/>
                <a:cs typeface="+mn-lt"/>
              </a:rPr>
              <a:t>EClinicalMedicine</a:t>
            </a:r>
            <a:r>
              <a:rPr lang="en-US" sz="1200" dirty="0">
                <a:ea typeface="+mn-lt"/>
                <a:cs typeface="+mn-lt"/>
              </a:rPr>
              <a:t>. 2020 Nov 20;29-30:100648. </a:t>
            </a:r>
            <a:r>
              <a:rPr lang="en-US" sz="1200" err="1">
                <a:ea typeface="+mn-lt"/>
                <a:cs typeface="+mn-lt"/>
              </a:rPr>
              <a:t>doi</a:t>
            </a:r>
            <a:r>
              <a:rPr lang="en-US" sz="1200" dirty="0">
                <a:ea typeface="+mn-lt"/>
                <a:cs typeface="+mn-lt"/>
              </a:rPr>
              <a:t>: 10.1016/j.eclinm.2020.100648.</a:t>
            </a:r>
            <a:endParaRPr lang="en-US" sz="1200" dirty="0"/>
          </a:p>
          <a:p>
            <a:pPr marL="0" indent="0">
              <a:buNone/>
            </a:pPr>
            <a:r>
              <a:rPr lang="en-US" sz="1200" dirty="0">
                <a:ea typeface="+mn-lt"/>
                <a:cs typeface="+mn-lt"/>
              </a:rPr>
              <a:t>Dweck, C. S. (2006). </a:t>
            </a:r>
            <a:r>
              <a:rPr lang="en-US" sz="1200" i="1" dirty="0">
                <a:ea typeface="+mn-lt"/>
                <a:cs typeface="+mn-lt"/>
              </a:rPr>
              <a:t>Mindset: The new psychology of success.</a:t>
            </a:r>
            <a:r>
              <a:rPr lang="en-US" sz="1200" dirty="0">
                <a:ea typeface="+mn-lt"/>
                <a:cs typeface="+mn-lt"/>
              </a:rPr>
              <a:t> Random House. </a:t>
            </a:r>
            <a:endParaRPr lang="en-US" sz="1200" dirty="0"/>
          </a:p>
          <a:p>
            <a:pPr marL="0" indent="0">
              <a:buNone/>
            </a:pPr>
            <a:r>
              <a:rPr lang="en-US" sz="1200" dirty="0">
                <a:ea typeface="+mn-lt"/>
                <a:cs typeface="+mn-lt"/>
              </a:rPr>
              <a:t>Goodenow, C., &amp; Grady, K. E. (1993). The relationship of school belonging and friends' values to academic motivation among urban adolescent students. </a:t>
            </a:r>
            <a:r>
              <a:rPr lang="en-US" sz="1200" i="1" dirty="0">
                <a:ea typeface="+mn-lt"/>
                <a:cs typeface="+mn-lt"/>
              </a:rPr>
              <a:t>Journal of Experimental Education, 62</a:t>
            </a:r>
            <a:r>
              <a:rPr lang="en-US" sz="1200" dirty="0">
                <a:ea typeface="+mn-lt"/>
                <a:cs typeface="+mn-lt"/>
              </a:rPr>
              <a:t>(1), 60–71. </a:t>
            </a:r>
            <a:r>
              <a:rPr lang="en-US" sz="1200" dirty="0">
                <a:ea typeface="+mn-lt"/>
                <a:cs typeface="+mn-lt"/>
                <a:hlinkClick r:id="rId3"/>
              </a:rPr>
              <a:t>https://doi.org/10.1080/00220973.1993.9943831</a:t>
            </a:r>
            <a:endParaRPr lang="en-US" sz="1200" dirty="0">
              <a:ea typeface="+mn-lt"/>
              <a:cs typeface="+mn-lt"/>
            </a:endParaRPr>
          </a:p>
          <a:p>
            <a:pPr marL="0" indent="0">
              <a:buNone/>
            </a:pPr>
            <a:r>
              <a:rPr lang="en-US" sz="1200" dirty="0">
                <a:latin typeface="Google Sans"/>
                <a:ea typeface="+mn-lt"/>
                <a:cs typeface="+mn-lt"/>
              </a:rPr>
              <a:t>Maslow, A. H. (1943). A theory of human motivation. </a:t>
            </a:r>
            <a:r>
              <a:rPr lang="en-US" sz="1200" i="1" dirty="0">
                <a:latin typeface="Google Sans"/>
                <a:ea typeface="+mn-lt"/>
                <a:cs typeface="+mn-lt"/>
              </a:rPr>
              <a:t>Psychological Review</a:t>
            </a:r>
            <a:r>
              <a:rPr lang="en-US" sz="1200" dirty="0">
                <a:latin typeface="Google Sans"/>
                <a:ea typeface="+mn-lt"/>
                <a:cs typeface="+mn-lt"/>
              </a:rPr>
              <a:t>, 50(4), 370–396. </a:t>
            </a:r>
            <a:r>
              <a:rPr lang="en-US" sz="1200" u="sng" dirty="0">
                <a:latin typeface="Google Sans"/>
                <a:ea typeface="+mn-lt"/>
                <a:cs typeface="+mn-lt"/>
                <a:hlinkClick r:id="rId4"/>
              </a:rPr>
              <a:t>https://doi.org/10.1037/h0054346</a:t>
            </a:r>
            <a:r>
              <a:rPr lang="en-US" sz="1200" dirty="0">
                <a:ea typeface="+mn-lt"/>
                <a:cs typeface="+mn-lt"/>
              </a:rPr>
              <a:t> [</a:t>
            </a:r>
            <a:r>
              <a:rPr lang="en-US" sz="1200" dirty="0">
                <a:ea typeface="+mn-lt"/>
                <a:cs typeface="+mn-lt"/>
                <a:hlinkClick r:id="rId5"/>
              </a:rPr>
              <a:t>1</a:t>
            </a:r>
            <a:r>
              <a:rPr lang="en-US" sz="1200" dirty="0">
                <a:ea typeface="+mn-lt"/>
                <a:cs typeface="+mn-lt"/>
              </a:rPr>
              <a:t>]</a:t>
            </a:r>
            <a:endParaRPr lang="en-US" dirty="0"/>
          </a:p>
          <a:p>
            <a:pPr marL="0" indent="0">
              <a:buNone/>
            </a:pPr>
            <a:r>
              <a:rPr lang="en-US" sz="1200" dirty="0">
                <a:ea typeface="+mn-lt"/>
                <a:cs typeface="+mn-lt"/>
              </a:rPr>
              <a:t>Neufeld, A. (2026). Belonging Without Controversy: Using Self-Determination Theory to Reframe Inclusion in Medical Education. </a:t>
            </a:r>
            <a:r>
              <a:rPr lang="en-US" sz="1200" i="1" dirty="0">
                <a:ea typeface="+mn-lt"/>
                <a:cs typeface="+mn-lt"/>
              </a:rPr>
              <a:t>Teaching and Learning in Medicine</a:t>
            </a:r>
            <a:r>
              <a:rPr lang="en-US" sz="1200" dirty="0">
                <a:ea typeface="+mn-lt"/>
                <a:cs typeface="+mn-lt"/>
              </a:rPr>
              <a:t>, 1–7. https://doi.org/10.1080/10401334.2026.2636185</a:t>
            </a:r>
            <a:endParaRPr lang="en-US" sz="1200" dirty="0"/>
          </a:p>
          <a:p>
            <a:pPr marL="0" indent="0">
              <a:buNone/>
            </a:pPr>
            <a:r>
              <a:rPr lang="en-US" sz="1200" dirty="0"/>
              <a:t>Rae, V.I., Smith, S.E., Hopkins, S.R. </a:t>
            </a:r>
            <a:r>
              <a:rPr lang="en-US" sz="1200" i="1" dirty="0"/>
              <a:t>et al.</a:t>
            </a:r>
            <a:r>
              <a:rPr lang="en-US" sz="1200" dirty="0"/>
              <a:t> From corners to community: exploring medical students’ sense of belonging through co-creation in clinical learning. </a:t>
            </a:r>
            <a:r>
              <a:rPr lang="en-US" sz="1200" i="1" dirty="0"/>
              <a:t>BMC Med Educ</a:t>
            </a:r>
            <a:r>
              <a:rPr lang="en-US" sz="1200" dirty="0"/>
              <a:t> 24, 474 (2024). </a:t>
            </a:r>
            <a:r>
              <a:rPr lang="en-US" sz="1200" dirty="0">
                <a:hlinkClick r:id="rId6"/>
              </a:rPr>
              <a:t>https://doi.org/10.1186/s12909-024-05413-2</a:t>
            </a:r>
            <a:endParaRPr lang="en-US" sz="1200" dirty="0"/>
          </a:p>
          <a:p>
            <a:pPr marL="0" indent="0">
              <a:buNone/>
            </a:pPr>
            <a:r>
              <a:rPr lang="en-US" sz="1200" dirty="0">
                <a:ea typeface="+mn-lt"/>
                <a:cs typeface="+mn-lt"/>
              </a:rPr>
              <a:t>Strayhorn, T. L. (2020). Exploring the role of race in black males’ sense of belonging in medical school: A qualitative pilot study. Med Sci Educ, 30(4), 1383–1387. </a:t>
            </a:r>
            <a:r>
              <a:rPr lang="en-US" sz="1200" dirty="0">
                <a:ea typeface="+mn-lt"/>
                <a:cs typeface="+mn-lt"/>
                <a:hlinkClick r:id="rId7"/>
              </a:rPr>
              <a:t>https://doi.org/10.1007/s40670-020-01103-y</a:t>
            </a:r>
            <a:r>
              <a:rPr lang="en-US" sz="1200" dirty="0">
                <a:ea typeface="+mn-lt"/>
                <a:cs typeface="+mn-lt"/>
              </a:rPr>
              <a:t> - </a:t>
            </a:r>
            <a:r>
              <a:rPr lang="en-US" sz="1200" dirty="0">
                <a:ea typeface="+mn-lt"/>
                <a:cs typeface="+mn-lt"/>
                <a:hlinkClick r:id="rId7"/>
              </a:rPr>
              <a:t>DOI</a:t>
            </a:r>
            <a:endParaRPr lang="en-US"/>
          </a:p>
          <a:p>
            <a:pPr marL="0" indent="0">
              <a:buNone/>
            </a:pPr>
            <a:r>
              <a:rPr lang="en-US" sz="1200" err="1">
                <a:ea typeface="+mn-lt"/>
                <a:cs typeface="+mn-lt"/>
              </a:rPr>
              <a:t>Wawersik</a:t>
            </a:r>
            <a:r>
              <a:rPr lang="en-US" sz="1200" dirty="0">
                <a:ea typeface="+mn-lt"/>
                <a:cs typeface="+mn-lt"/>
              </a:rPr>
              <a:t>, D. M., Boutin, E. R., Gore, T., &amp; Palaganas, J. C. (2023). Individual characteristics that promote or prevent psychological safety and error reporting in healthcare: A systematic review. </a:t>
            </a:r>
            <a:r>
              <a:rPr lang="en-US" sz="1200" i="1" dirty="0">
                <a:ea typeface="+mn-lt"/>
                <a:cs typeface="+mn-lt"/>
              </a:rPr>
              <a:t>Journal of Healthcare Leadership</a:t>
            </a:r>
            <a:r>
              <a:rPr lang="en-US" sz="1200" dirty="0">
                <a:ea typeface="+mn-lt"/>
                <a:cs typeface="+mn-lt"/>
              </a:rPr>
              <a:t>, </a:t>
            </a:r>
            <a:r>
              <a:rPr lang="en-US" sz="1200" i="1" dirty="0">
                <a:ea typeface="+mn-lt"/>
                <a:cs typeface="+mn-lt"/>
              </a:rPr>
              <a:t>15</a:t>
            </a:r>
            <a:r>
              <a:rPr lang="en-US" sz="1200" dirty="0">
                <a:ea typeface="+mn-lt"/>
                <a:cs typeface="+mn-lt"/>
              </a:rPr>
              <a:t>, 59–70. https://doi.org/10.2147/JHL.S369242 </a:t>
            </a:r>
            <a:endParaRPr lang="en-US" sz="1200" dirty="0"/>
          </a:p>
          <a:p>
            <a:pPr marL="0" indent="0">
              <a:buNone/>
            </a:pPr>
            <a:r>
              <a:rPr lang="en-US" sz="1200" dirty="0">
                <a:ea typeface="+mn-lt"/>
                <a:cs typeface="+mn-lt"/>
              </a:rPr>
              <a:t>Watling, C., Ginsburg, S., LaDonna, K., Lingard, L., &amp; Field, E. (2021). Going against the grain: An exploration of agency in medical learning. Medical Education, 55(8), 942–950. </a:t>
            </a:r>
            <a:r>
              <a:rPr lang="en-US" sz="1200" dirty="0">
                <a:ea typeface="+mn-lt"/>
                <a:cs typeface="+mn-lt"/>
                <a:hlinkClick r:id="rId8"/>
              </a:rPr>
              <a:t>https://doi.org/10.1111/medu.14532</a:t>
            </a:r>
            <a:r>
              <a:rPr lang="en-US" sz="1200" dirty="0">
                <a:ea typeface="+mn-lt"/>
                <a:cs typeface="+mn-lt"/>
              </a:rPr>
              <a:t> - </a:t>
            </a:r>
            <a:r>
              <a:rPr lang="en-US" sz="1200" dirty="0">
                <a:ea typeface="+mn-lt"/>
                <a:cs typeface="+mn-lt"/>
                <a:hlinkClick r:id="rId8"/>
              </a:rPr>
              <a:t>DOI</a:t>
            </a:r>
            <a:endParaRPr lang="en-US" sz="1200" dirty="0"/>
          </a:p>
          <a:p>
            <a:pPr marL="0" indent="0">
              <a:buNone/>
            </a:pPr>
            <a:endParaRPr lang="en-US" sz="1200" dirty="0"/>
          </a:p>
        </p:txBody>
      </p:sp>
    </p:spTree>
    <p:extLst>
      <p:ext uri="{BB962C8B-B14F-4D97-AF65-F5344CB8AC3E}">
        <p14:creationId xmlns:p14="http://schemas.microsoft.com/office/powerpoint/2010/main" val="3062822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2578</Words>
  <Application>Microsoft Office PowerPoint</Application>
  <PresentationFormat>Widescreen</PresentationFormat>
  <Paragraphs>178</Paragraphs>
  <Slides>29</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Aptos Display</vt:lpstr>
      <vt:lpstr>Arial</vt:lpstr>
      <vt:lpstr>Calibri</vt:lpstr>
      <vt:lpstr>Courier New</vt:lpstr>
      <vt:lpstr>Google Sans</vt:lpstr>
      <vt:lpstr>Office Theme</vt:lpstr>
      <vt:lpstr>Belonging Matters:  Strategies to Increase Persistence, Confidence, and Mastery in Medical Students</vt:lpstr>
      <vt:lpstr>Learning Objectives</vt:lpstr>
      <vt:lpstr>Why Belonging Matters</vt:lpstr>
      <vt:lpstr>What is Belonging</vt:lpstr>
      <vt:lpstr>Characteristics of Belonging in Higher Ed</vt:lpstr>
      <vt:lpstr>Why is Belonging Important in Medical Education</vt:lpstr>
      <vt:lpstr>Positives of Belonging</vt:lpstr>
      <vt:lpstr>Strategies to Cultivate Belonging</vt:lpstr>
      <vt:lpstr>Cultivating Psychological Safety</vt:lpstr>
      <vt:lpstr>Reflection Question</vt:lpstr>
      <vt:lpstr>What is Psychological Safety</vt:lpstr>
      <vt:lpstr>Why is Psychological Safety Important?</vt:lpstr>
      <vt:lpstr>The 4 Quadrants of Learning and Safety</vt:lpstr>
      <vt:lpstr>Strategies for Psychological Safety</vt:lpstr>
      <vt:lpstr>Provide Growth Mindset Feedback</vt:lpstr>
      <vt:lpstr>What is Growth Mindset Feedback?</vt:lpstr>
      <vt:lpstr>Why is Growth Mindset Feedback Important?</vt:lpstr>
      <vt:lpstr>Growth Mindset Feedback Strategies: 1</vt:lpstr>
      <vt:lpstr>Growth Mindset Feedback Strategies: 2</vt:lpstr>
      <vt:lpstr>Growth Mindset Feedback Strategies: 3</vt:lpstr>
      <vt:lpstr>Growth Mindset Feedback Strategies</vt:lpstr>
      <vt:lpstr>Implement Structured Peer Interactions</vt:lpstr>
      <vt:lpstr>Question of the Day</vt:lpstr>
      <vt:lpstr>Peer Support Triads</vt:lpstr>
      <vt:lpstr>Small Group Work and Assigned Roles</vt:lpstr>
      <vt:lpstr>Summary</vt:lpstr>
      <vt:lpstr>Take-Away</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Andrews, Kimber (andrewks)</cp:lastModifiedBy>
  <cp:revision>1232</cp:revision>
  <dcterms:created xsi:type="dcterms:W3CDTF">2026-09-21T15:14:27Z</dcterms:created>
  <dcterms:modified xsi:type="dcterms:W3CDTF">2026-10-07T15:39:43Z</dcterms:modified>
</cp:coreProperties>
</file>