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6" r:id="rId1"/>
    <p:sldMasterId id="2147484018" r:id="rId2"/>
  </p:sldMasterIdLst>
  <p:notesMasterIdLst>
    <p:notesMasterId r:id="rId28"/>
  </p:notesMasterIdLst>
  <p:handoutMasterIdLst>
    <p:handoutMasterId r:id="rId29"/>
  </p:handoutMasterIdLst>
  <p:sldIdLst>
    <p:sldId id="340" r:id="rId3"/>
    <p:sldId id="351" r:id="rId4"/>
    <p:sldId id="422" r:id="rId5"/>
    <p:sldId id="457" r:id="rId6"/>
    <p:sldId id="1069" r:id="rId7"/>
    <p:sldId id="413" r:id="rId8"/>
    <p:sldId id="1079" r:id="rId9"/>
    <p:sldId id="1083" r:id="rId10"/>
    <p:sldId id="1077" r:id="rId11"/>
    <p:sldId id="1078" r:id="rId12"/>
    <p:sldId id="430" r:id="rId13"/>
    <p:sldId id="1068" r:id="rId14"/>
    <p:sldId id="1074" r:id="rId15"/>
    <p:sldId id="504" r:id="rId16"/>
    <p:sldId id="505" r:id="rId17"/>
    <p:sldId id="1071" r:id="rId18"/>
    <p:sldId id="1072" r:id="rId19"/>
    <p:sldId id="1075" r:id="rId20"/>
    <p:sldId id="1080" r:id="rId21"/>
    <p:sldId id="1076" r:id="rId22"/>
    <p:sldId id="1073" r:id="rId23"/>
    <p:sldId id="1082" r:id="rId24"/>
    <p:sldId id="1081" r:id="rId25"/>
    <p:sldId id="524" r:id="rId26"/>
    <p:sldId id="534" r:id="rId27"/>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85" autoAdjust="0"/>
    <p:restoredTop sz="94694"/>
  </p:normalViewPr>
  <p:slideViewPr>
    <p:cSldViewPr>
      <p:cViewPr varScale="1">
        <p:scale>
          <a:sx n="78" d="100"/>
          <a:sy n="78" d="100"/>
        </p:scale>
        <p:origin x="1526" y="6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69D280D-D8B2-C71F-17B5-FE69A6511B06}"/>
              </a:ext>
            </a:extLst>
          </p:cNvPr>
          <p:cNvSpPr>
            <a:spLocks noGrp="1" noChangeArrowheads="1"/>
          </p:cNvSpPr>
          <p:nvPr>
            <p:ph type="hdr" sz="quarter"/>
          </p:nvPr>
        </p:nvSpPr>
        <p:spPr bwMode="auto">
          <a:xfrm>
            <a:off x="0" y="0"/>
            <a:ext cx="3036888" cy="465138"/>
          </a:xfrm>
          <a:prstGeom prst="rect">
            <a:avLst/>
          </a:prstGeom>
          <a:noFill/>
          <a:ln w="12700" cap="sq">
            <a:noFill/>
            <a:miter lim="800000"/>
            <a:headEnd type="none" w="sm" len="sm"/>
            <a:tailEnd type="none" w="sm" len="sm"/>
          </a:ln>
          <a:effectLst/>
        </p:spPr>
        <p:txBody>
          <a:bodyPr vert="horz" wrap="square" lIns="93813" tIns="46906" rIns="93813" bIns="46906" numCol="1" anchor="t" anchorCtr="0" compatLnSpc="1">
            <a:prstTxWarp prst="textNoShape">
              <a:avLst/>
            </a:prstTxWarp>
          </a:bodyPr>
          <a:lstStyle>
            <a:lvl1pPr eaLnBrk="0" hangingPunct="0">
              <a:defRPr sz="1200">
                <a:latin typeface="Times New Roman" pitchFamily="18" charset="0"/>
                <a:ea typeface="+mn-ea"/>
              </a:defRPr>
            </a:lvl1pPr>
          </a:lstStyle>
          <a:p>
            <a:pPr>
              <a:defRPr/>
            </a:pPr>
            <a:endParaRPr lang="en-US"/>
          </a:p>
        </p:txBody>
      </p:sp>
      <p:sp>
        <p:nvSpPr>
          <p:cNvPr id="20483" name="Rectangle 3">
            <a:extLst>
              <a:ext uri="{FF2B5EF4-FFF2-40B4-BE49-F238E27FC236}">
                <a16:creationId xmlns:a16="http://schemas.microsoft.com/office/drawing/2014/main" id="{0B42769B-2A34-D077-B684-41AE5BC4342F}"/>
              </a:ext>
            </a:extLst>
          </p:cNvPr>
          <p:cNvSpPr>
            <a:spLocks noGrp="1" noChangeArrowheads="1"/>
          </p:cNvSpPr>
          <p:nvPr>
            <p:ph type="dt" sz="quarter" idx="1"/>
          </p:nvPr>
        </p:nvSpPr>
        <p:spPr bwMode="auto">
          <a:xfrm>
            <a:off x="3973513" y="0"/>
            <a:ext cx="3036887" cy="465138"/>
          </a:xfrm>
          <a:prstGeom prst="rect">
            <a:avLst/>
          </a:prstGeom>
          <a:noFill/>
          <a:ln w="12700" cap="sq">
            <a:noFill/>
            <a:miter lim="800000"/>
            <a:headEnd type="none" w="sm" len="sm"/>
            <a:tailEnd type="none" w="sm" len="sm"/>
          </a:ln>
          <a:effectLst/>
        </p:spPr>
        <p:txBody>
          <a:bodyPr vert="horz" wrap="square" lIns="93813" tIns="46906" rIns="93813" bIns="46906" numCol="1" anchor="t" anchorCtr="0" compatLnSpc="1">
            <a:prstTxWarp prst="textNoShape">
              <a:avLst/>
            </a:prstTxWarp>
          </a:bodyPr>
          <a:lstStyle>
            <a:lvl1pPr algn="r" eaLnBrk="0" hangingPunct="0">
              <a:defRPr sz="1200">
                <a:latin typeface="Times New Roman" pitchFamily="18" charset="0"/>
                <a:ea typeface="+mn-ea"/>
              </a:defRPr>
            </a:lvl1pPr>
          </a:lstStyle>
          <a:p>
            <a:pPr>
              <a:defRPr/>
            </a:pPr>
            <a:endParaRPr lang="en-US"/>
          </a:p>
        </p:txBody>
      </p:sp>
      <p:sp>
        <p:nvSpPr>
          <p:cNvPr id="20484" name="Rectangle 4">
            <a:extLst>
              <a:ext uri="{FF2B5EF4-FFF2-40B4-BE49-F238E27FC236}">
                <a16:creationId xmlns:a16="http://schemas.microsoft.com/office/drawing/2014/main" id="{46A076E6-9674-3DBA-A64C-3AAA0DA4E591}"/>
              </a:ext>
            </a:extLst>
          </p:cNvPr>
          <p:cNvSpPr>
            <a:spLocks noGrp="1" noChangeArrowheads="1"/>
          </p:cNvSpPr>
          <p:nvPr>
            <p:ph type="ftr" sz="quarter" idx="2"/>
          </p:nvPr>
        </p:nvSpPr>
        <p:spPr bwMode="auto">
          <a:xfrm>
            <a:off x="0" y="8831263"/>
            <a:ext cx="3036888" cy="465137"/>
          </a:xfrm>
          <a:prstGeom prst="rect">
            <a:avLst/>
          </a:prstGeom>
          <a:noFill/>
          <a:ln w="12700" cap="sq">
            <a:noFill/>
            <a:miter lim="800000"/>
            <a:headEnd type="none" w="sm" len="sm"/>
            <a:tailEnd type="none" w="sm" len="sm"/>
          </a:ln>
          <a:effectLst/>
        </p:spPr>
        <p:txBody>
          <a:bodyPr vert="horz" wrap="square" lIns="93813" tIns="46906" rIns="93813" bIns="46906" numCol="1" anchor="b" anchorCtr="0" compatLnSpc="1">
            <a:prstTxWarp prst="textNoShape">
              <a:avLst/>
            </a:prstTxWarp>
          </a:bodyPr>
          <a:lstStyle>
            <a:lvl1pPr eaLnBrk="0" hangingPunct="0">
              <a:defRPr sz="1200">
                <a:latin typeface="Times New Roman" pitchFamily="18" charset="0"/>
                <a:ea typeface="+mn-ea"/>
              </a:defRPr>
            </a:lvl1pPr>
          </a:lstStyle>
          <a:p>
            <a:pPr>
              <a:defRPr/>
            </a:pPr>
            <a:endParaRPr lang="en-US"/>
          </a:p>
        </p:txBody>
      </p:sp>
      <p:sp>
        <p:nvSpPr>
          <p:cNvPr id="20485" name="Rectangle 5">
            <a:extLst>
              <a:ext uri="{FF2B5EF4-FFF2-40B4-BE49-F238E27FC236}">
                <a16:creationId xmlns:a16="http://schemas.microsoft.com/office/drawing/2014/main" id="{6662332F-4819-EC8A-5B4F-0D25620A64FB}"/>
              </a:ext>
            </a:extLst>
          </p:cNvPr>
          <p:cNvSpPr>
            <a:spLocks noGrp="1" noChangeArrowheads="1"/>
          </p:cNvSpPr>
          <p:nvPr>
            <p:ph type="sldNum" sz="quarter" idx="3"/>
          </p:nvPr>
        </p:nvSpPr>
        <p:spPr bwMode="auto">
          <a:xfrm>
            <a:off x="3973513" y="8831263"/>
            <a:ext cx="3036887" cy="465137"/>
          </a:xfrm>
          <a:prstGeom prst="rect">
            <a:avLst/>
          </a:prstGeom>
          <a:noFill/>
          <a:ln w="12700" cap="sq">
            <a:noFill/>
            <a:miter lim="800000"/>
            <a:headEnd type="none" w="sm" len="sm"/>
            <a:tailEnd type="none" w="sm" len="sm"/>
          </a:ln>
          <a:effectLst/>
        </p:spPr>
        <p:txBody>
          <a:bodyPr vert="horz" wrap="square" lIns="93813" tIns="46906" rIns="93813" bIns="46906" numCol="1" anchor="b" anchorCtr="0" compatLnSpc="1">
            <a:prstTxWarp prst="textNoShape">
              <a:avLst/>
            </a:prstTxWarp>
          </a:bodyPr>
          <a:lstStyle>
            <a:lvl1pPr algn="r">
              <a:defRPr sz="1200" smtClean="0"/>
            </a:lvl1pPr>
          </a:lstStyle>
          <a:p>
            <a:pPr>
              <a:defRPr/>
            </a:pPr>
            <a:fld id="{00952463-8B91-0541-9978-83FC279C86C9}"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A4F20D48-00C6-4D02-EC8D-6D2B2DDB91A0}"/>
              </a:ext>
            </a:extLst>
          </p:cNvPr>
          <p:cNvSpPr>
            <a:spLocks noGrp="1" noChangeArrowheads="1"/>
          </p:cNvSpPr>
          <p:nvPr>
            <p:ph type="hdr" sz="quarter"/>
          </p:nvPr>
        </p:nvSpPr>
        <p:spPr bwMode="auto">
          <a:xfrm>
            <a:off x="0" y="0"/>
            <a:ext cx="3036888" cy="465138"/>
          </a:xfrm>
          <a:prstGeom prst="rect">
            <a:avLst/>
          </a:prstGeom>
          <a:noFill/>
          <a:ln w="12700" cap="sq">
            <a:noFill/>
            <a:miter lim="800000"/>
            <a:headEnd type="none" w="sm" len="sm"/>
            <a:tailEnd type="none" w="sm" len="sm"/>
          </a:ln>
          <a:effectLst/>
        </p:spPr>
        <p:txBody>
          <a:bodyPr vert="horz" wrap="square" lIns="93813" tIns="46906" rIns="93813" bIns="46906" numCol="1" anchor="t" anchorCtr="0" compatLnSpc="1">
            <a:prstTxWarp prst="textNoShape">
              <a:avLst/>
            </a:prstTxWarp>
          </a:bodyPr>
          <a:lstStyle>
            <a:lvl1pPr eaLnBrk="0" hangingPunct="0">
              <a:defRPr sz="1200">
                <a:latin typeface="Times New Roman" pitchFamily="18" charset="0"/>
                <a:ea typeface="+mn-ea"/>
              </a:defRPr>
            </a:lvl1pPr>
          </a:lstStyle>
          <a:p>
            <a:pPr>
              <a:defRPr/>
            </a:pPr>
            <a:endParaRPr lang="en-US"/>
          </a:p>
        </p:txBody>
      </p:sp>
      <p:sp>
        <p:nvSpPr>
          <p:cNvPr id="4099" name="Rectangle 3">
            <a:extLst>
              <a:ext uri="{FF2B5EF4-FFF2-40B4-BE49-F238E27FC236}">
                <a16:creationId xmlns:a16="http://schemas.microsoft.com/office/drawing/2014/main" id="{50CBC22C-5346-8194-9CCF-3CAD17A7EF5B}"/>
              </a:ext>
            </a:extLst>
          </p:cNvPr>
          <p:cNvSpPr>
            <a:spLocks noGrp="1" noRot="1" noChangeAspect="1" noChangeArrowheads="1"/>
          </p:cNvSpPr>
          <p:nvPr>
            <p:ph type="sldImg" idx="2"/>
          </p:nvPr>
        </p:nvSpPr>
        <p:spPr bwMode="auto">
          <a:xfrm>
            <a:off x="1181100" y="698500"/>
            <a:ext cx="4649788"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a:extLst>
              <a:ext uri="{FF2B5EF4-FFF2-40B4-BE49-F238E27FC236}">
                <a16:creationId xmlns:a16="http://schemas.microsoft.com/office/drawing/2014/main" id="{8ED78358-0735-3BCC-21CA-3ADF0166F5C6}"/>
              </a:ext>
            </a:extLst>
          </p:cNvPr>
          <p:cNvSpPr>
            <a:spLocks noGrp="1" noChangeArrowheads="1"/>
          </p:cNvSpPr>
          <p:nvPr>
            <p:ph type="body" sz="quarter" idx="3"/>
          </p:nvPr>
        </p:nvSpPr>
        <p:spPr bwMode="auto">
          <a:xfrm>
            <a:off x="933450" y="4416425"/>
            <a:ext cx="5143500" cy="4181475"/>
          </a:xfrm>
          <a:prstGeom prst="rect">
            <a:avLst/>
          </a:prstGeom>
          <a:noFill/>
          <a:ln w="12700" cap="sq">
            <a:noFill/>
            <a:miter lim="800000"/>
            <a:headEnd type="none" w="sm" len="sm"/>
            <a:tailEnd type="none" w="sm" len="sm"/>
          </a:ln>
          <a:effectLst/>
        </p:spPr>
        <p:txBody>
          <a:bodyPr vert="horz" wrap="square" lIns="93813" tIns="46906" rIns="93813" bIns="4690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3" name="Rectangle 5">
            <a:extLst>
              <a:ext uri="{FF2B5EF4-FFF2-40B4-BE49-F238E27FC236}">
                <a16:creationId xmlns:a16="http://schemas.microsoft.com/office/drawing/2014/main" id="{D116A934-6388-3EA2-93BD-244DD6504E26}"/>
              </a:ext>
            </a:extLst>
          </p:cNvPr>
          <p:cNvSpPr>
            <a:spLocks noGrp="1" noChangeArrowheads="1"/>
          </p:cNvSpPr>
          <p:nvPr>
            <p:ph type="dt" idx="1"/>
          </p:nvPr>
        </p:nvSpPr>
        <p:spPr bwMode="auto">
          <a:xfrm>
            <a:off x="3973513" y="0"/>
            <a:ext cx="3036887" cy="465138"/>
          </a:xfrm>
          <a:prstGeom prst="rect">
            <a:avLst/>
          </a:prstGeom>
          <a:noFill/>
          <a:ln w="12700" cap="sq">
            <a:noFill/>
            <a:miter lim="800000"/>
            <a:headEnd type="none" w="sm" len="sm"/>
            <a:tailEnd type="none" w="sm" len="sm"/>
          </a:ln>
          <a:effectLst/>
        </p:spPr>
        <p:txBody>
          <a:bodyPr vert="horz" wrap="square" lIns="93813" tIns="46906" rIns="93813" bIns="46906" numCol="1" anchor="t" anchorCtr="0" compatLnSpc="1">
            <a:prstTxWarp prst="textNoShape">
              <a:avLst/>
            </a:prstTxWarp>
          </a:bodyPr>
          <a:lstStyle>
            <a:lvl1pPr algn="r" eaLnBrk="0" hangingPunct="0">
              <a:defRPr sz="1200">
                <a:latin typeface="Times New Roman" pitchFamily="18" charset="0"/>
                <a:ea typeface="+mn-ea"/>
              </a:defRPr>
            </a:lvl1pPr>
          </a:lstStyle>
          <a:p>
            <a:pPr>
              <a:defRPr/>
            </a:pPr>
            <a:endParaRPr lang="en-US"/>
          </a:p>
        </p:txBody>
      </p:sp>
      <p:sp>
        <p:nvSpPr>
          <p:cNvPr id="2054" name="Rectangle 6">
            <a:extLst>
              <a:ext uri="{FF2B5EF4-FFF2-40B4-BE49-F238E27FC236}">
                <a16:creationId xmlns:a16="http://schemas.microsoft.com/office/drawing/2014/main" id="{80CB8BA0-0F4C-3086-DCBD-E3D4A6DD5988}"/>
              </a:ext>
            </a:extLst>
          </p:cNvPr>
          <p:cNvSpPr>
            <a:spLocks noGrp="1" noChangeArrowheads="1"/>
          </p:cNvSpPr>
          <p:nvPr>
            <p:ph type="ftr" sz="quarter" idx="4"/>
          </p:nvPr>
        </p:nvSpPr>
        <p:spPr bwMode="auto">
          <a:xfrm>
            <a:off x="0" y="8831263"/>
            <a:ext cx="3036888" cy="465137"/>
          </a:xfrm>
          <a:prstGeom prst="rect">
            <a:avLst/>
          </a:prstGeom>
          <a:noFill/>
          <a:ln w="12700" cap="sq">
            <a:noFill/>
            <a:miter lim="800000"/>
            <a:headEnd type="none" w="sm" len="sm"/>
            <a:tailEnd type="none" w="sm" len="sm"/>
          </a:ln>
          <a:effectLst/>
        </p:spPr>
        <p:txBody>
          <a:bodyPr vert="horz" wrap="square" lIns="93813" tIns="46906" rIns="93813" bIns="46906" numCol="1" anchor="b" anchorCtr="0" compatLnSpc="1">
            <a:prstTxWarp prst="textNoShape">
              <a:avLst/>
            </a:prstTxWarp>
          </a:bodyPr>
          <a:lstStyle>
            <a:lvl1pPr eaLnBrk="0" hangingPunct="0">
              <a:defRPr sz="1200">
                <a:latin typeface="Times New Roman" pitchFamily="18" charset="0"/>
                <a:ea typeface="+mn-ea"/>
              </a:defRPr>
            </a:lvl1pPr>
          </a:lstStyle>
          <a:p>
            <a:pPr>
              <a:defRPr/>
            </a:pPr>
            <a:endParaRPr lang="en-US"/>
          </a:p>
        </p:txBody>
      </p:sp>
      <p:sp>
        <p:nvSpPr>
          <p:cNvPr id="2055" name="Rectangle 7">
            <a:extLst>
              <a:ext uri="{FF2B5EF4-FFF2-40B4-BE49-F238E27FC236}">
                <a16:creationId xmlns:a16="http://schemas.microsoft.com/office/drawing/2014/main" id="{C5854E61-0C5B-E897-235D-97853AD9AFA7}"/>
              </a:ext>
            </a:extLst>
          </p:cNvPr>
          <p:cNvSpPr>
            <a:spLocks noGrp="1" noChangeArrowheads="1"/>
          </p:cNvSpPr>
          <p:nvPr>
            <p:ph type="sldNum" sz="quarter" idx="5"/>
          </p:nvPr>
        </p:nvSpPr>
        <p:spPr bwMode="auto">
          <a:xfrm>
            <a:off x="3973513" y="8831263"/>
            <a:ext cx="3036887" cy="465137"/>
          </a:xfrm>
          <a:prstGeom prst="rect">
            <a:avLst/>
          </a:prstGeom>
          <a:noFill/>
          <a:ln w="12700" cap="sq">
            <a:noFill/>
            <a:miter lim="800000"/>
            <a:headEnd type="none" w="sm" len="sm"/>
            <a:tailEnd type="none" w="sm" len="sm"/>
          </a:ln>
          <a:effectLst/>
        </p:spPr>
        <p:txBody>
          <a:bodyPr vert="horz" wrap="square" lIns="93813" tIns="46906" rIns="93813" bIns="46906" numCol="1" anchor="b" anchorCtr="0" compatLnSpc="1">
            <a:prstTxWarp prst="textNoShape">
              <a:avLst/>
            </a:prstTxWarp>
          </a:bodyPr>
          <a:lstStyle>
            <a:lvl1pPr algn="r">
              <a:defRPr sz="1200" smtClean="0"/>
            </a:lvl1pPr>
          </a:lstStyle>
          <a:p>
            <a:pPr>
              <a:defRPr/>
            </a:pPr>
            <a:fld id="{0A9A098E-2B6A-B044-AEE1-5D4D7807528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S PGothic" pitchFamily="34"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 10, 2026</a:t>
            </a:r>
          </a:p>
        </p:txBody>
      </p:sp>
      <p:sp>
        <p:nvSpPr>
          <p:cNvPr id="4" name="Slide Number Placeholder 3"/>
          <p:cNvSpPr>
            <a:spLocks noGrp="1"/>
          </p:cNvSpPr>
          <p:nvPr>
            <p:ph type="sldNum" sz="quarter" idx="5"/>
          </p:nvPr>
        </p:nvSpPr>
        <p:spPr/>
        <p:txBody>
          <a:bodyPr/>
          <a:lstStyle/>
          <a:p>
            <a:pPr>
              <a:defRPr/>
            </a:pPr>
            <a:fld id="{0A9A098E-2B6A-B044-AEE1-5D4D7807528B}" type="slidenum">
              <a:rPr lang="en-US" altLang="en-US" smtClean="0"/>
              <a:pPr>
                <a:defRPr/>
              </a:pPr>
              <a:t>1</a:t>
            </a:fld>
            <a:endParaRPr lang="en-US" altLang="en-US"/>
          </a:p>
        </p:txBody>
      </p:sp>
    </p:spTree>
    <p:extLst>
      <p:ext uri="{BB962C8B-B14F-4D97-AF65-F5344CB8AC3E}">
        <p14:creationId xmlns:p14="http://schemas.microsoft.com/office/powerpoint/2010/main" val="562410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BC8B0832-B893-8540-C7F0-16C6C41D20D7}"/>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66FD6E60-9347-6BC1-F474-447ABF19F7B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en-US"/>
              <a:t>Essentially two components:  identifying existing grants vs. identifying existing grant opportunities.</a:t>
            </a:r>
          </a:p>
        </p:txBody>
      </p:sp>
      <p:sp>
        <p:nvSpPr>
          <p:cNvPr id="8196" name="Slide Number Placeholder 3">
            <a:extLst>
              <a:ext uri="{FF2B5EF4-FFF2-40B4-BE49-F238E27FC236}">
                <a16:creationId xmlns:a16="http://schemas.microsoft.com/office/drawing/2014/main" id="{0F871A89-F0AF-AA76-D229-DCD566AEC753}"/>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07A7B774-7043-5443-B4FF-A689FAB91236}" type="slidenum">
              <a:rPr lang="en-US" altLang="en-US" sz="1200"/>
              <a:pPr/>
              <a:t>2</a:t>
            </a:fld>
            <a:endParaRPr lang="en-US"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3BBE1-70DE-AF30-B272-01011AB15942}"/>
            </a:ext>
          </a:extLst>
        </p:cNvPr>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F4DABC27-9D48-643E-9A06-A1A7818EF15E}"/>
              </a:ext>
            </a:extLst>
          </p:cNvPr>
          <p:cNvSpPr>
            <a:spLocks noGrp="1" noRot="1" noChangeAspect="1" noChangeArrowheads="1" noTextEdit="1"/>
          </p:cNvSpPr>
          <p:nvPr>
            <p:ph type="sldImg"/>
          </p:nvPr>
        </p:nvSpPr>
        <p:spPr>
          <a:ln/>
        </p:spPr>
      </p:sp>
      <p:sp>
        <p:nvSpPr>
          <p:cNvPr id="41987" name="Notes Placeholder 2">
            <a:extLst>
              <a:ext uri="{FF2B5EF4-FFF2-40B4-BE49-F238E27FC236}">
                <a16:creationId xmlns:a16="http://schemas.microsoft.com/office/drawing/2014/main" id="{109D20A5-7FE9-0B81-95FD-5666492FDB2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latin typeface="Arial" panose="020B0604020202020204" pitchFamily="34" charset="0"/>
            </a:endParaRPr>
          </a:p>
        </p:txBody>
      </p:sp>
      <p:sp>
        <p:nvSpPr>
          <p:cNvPr id="41988" name="Slide Number Placeholder 3">
            <a:extLst>
              <a:ext uri="{FF2B5EF4-FFF2-40B4-BE49-F238E27FC236}">
                <a16:creationId xmlns:a16="http://schemas.microsoft.com/office/drawing/2014/main" id="{91FD39ED-B862-FB2F-7485-0B96FF20F381}"/>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MS PGothic" panose="020B0600070205080204" pitchFamily="34" charset="-128"/>
              </a:defRPr>
            </a:lvl1pPr>
            <a:lvl2pPr marL="742950" indent="-285750">
              <a:spcBef>
                <a:spcPct val="30000"/>
              </a:spcBef>
              <a:defRPr kumimoji="1" sz="1200">
                <a:solidFill>
                  <a:schemeClr val="tx1"/>
                </a:solidFill>
                <a:latin typeface="Times New Roman" panose="02020603050405020304" pitchFamily="18" charset="0"/>
                <a:ea typeface="MS PGothic" panose="020B0600070205080204" pitchFamily="34" charset="-128"/>
              </a:defRPr>
            </a:lvl2pPr>
            <a:lvl3pPr marL="1143000" indent="-228600">
              <a:spcBef>
                <a:spcPct val="30000"/>
              </a:spcBef>
              <a:defRPr kumimoji="1" sz="1200">
                <a:solidFill>
                  <a:schemeClr val="tx1"/>
                </a:solidFill>
                <a:latin typeface="Times New Roman" panose="02020603050405020304" pitchFamily="18" charset="0"/>
                <a:ea typeface="MS PGothic" panose="020B0600070205080204" pitchFamily="34" charset="-128"/>
              </a:defRPr>
            </a:lvl3pPr>
            <a:lvl4pPr marL="1600200" indent="-228600">
              <a:spcBef>
                <a:spcPct val="30000"/>
              </a:spcBef>
              <a:defRPr kumimoji="1" sz="1200">
                <a:solidFill>
                  <a:schemeClr val="tx1"/>
                </a:solidFill>
                <a:latin typeface="Times New Roman" panose="02020603050405020304" pitchFamily="18" charset="0"/>
                <a:ea typeface="MS PGothic" panose="020B0600070205080204" pitchFamily="34" charset="-128"/>
              </a:defRPr>
            </a:lvl4pPr>
            <a:lvl5pPr marL="2057400" indent="-228600">
              <a:spcBef>
                <a:spcPct val="30000"/>
              </a:spcBef>
              <a:defRPr kumimoji="1"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FA5A5F0-0B29-4244-931A-7D57038BC3A6}" type="slidenum">
              <a:rPr kumimoji="0" lang="en-US" altLang="en-US">
                <a:latin typeface="Arial" panose="020B0604020202020204" pitchFamily="34" charset="0"/>
              </a:rPr>
              <a:pPr>
                <a:spcBef>
                  <a:spcPct val="0"/>
                </a:spcBef>
              </a:pPr>
              <a:t>18</a:t>
            </a:fld>
            <a:endParaRPr kumimoji="0" lang="en-US" altLang="en-US">
              <a:latin typeface="Arial" panose="020B0604020202020204" pitchFamily="34" charset="0"/>
            </a:endParaRPr>
          </a:p>
        </p:txBody>
      </p:sp>
    </p:spTree>
    <p:extLst>
      <p:ext uri="{BB962C8B-B14F-4D97-AF65-F5344CB8AC3E}">
        <p14:creationId xmlns:p14="http://schemas.microsoft.com/office/powerpoint/2010/main" val="2615572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62468-3113-CC53-E740-0FE240AC0F38}"/>
            </a:ext>
          </a:extLst>
        </p:cNvPr>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3F3011A2-CE6C-7E5B-6F0F-93CA27E112AB}"/>
              </a:ext>
            </a:extLst>
          </p:cNvPr>
          <p:cNvSpPr>
            <a:spLocks noGrp="1" noRot="1" noChangeAspect="1" noChangeArrowheads="1" noTextEdit="1"/>
          </p:cNvSpPr>
          <p:nvPr>
            <p:ph type="sldImg"/>
          </p:nvPr>
        </p:nvSpPr>
        <p:spPr>
          <a:ln/>
        </p:spPr>
      </p:sp>
      <p:sp>
        <p:nvSpPr>
          <p:cNvPr id="41987" name="Notes Placeholder 2">
            <a:extLst>
              <a:ext uri="{FF2B5EF4-FFF2-40B4-BE49-F238E27FC236}">
                <a16:creationId xmlns:a16="http://schemas.microsoft.com/office/drawing/2014/main" id="{26C9E6F9-85EA-AEED-82F0-6CACAC5D3E2F}"/>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latin typeface="Arial" panose="020B0604020202020204" pitchFamily="34" charset="0"/>
            </a:endParaRPr>
          </a:p>
        </p:txBody>
      </p:sp>
      <p:sp>
        <p:nvSpPr>
          <p:cNvPr id="41988" name="Slide Number Placeholder 3">
            <a:extLst>
              <a:ext uri="{FF2B5EF4-FFF2-40B4-BE49-F238E27FC236}">
                <a16:creationId xmlns:a16="http://schemas.microsoft.com/office/drawing/2014/main" id="{EB8E4134-D6F9-7D34-5EED-0890E00EAE65}"/>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MS PGothic" panose="020B0600070205080204" pitchFamily="34" charset="-128"/>
              </a:defRPr>
            </a:lvl1pPr>
            <a:lvl2pPr marL="742950" indent="-285750">
              <a:spcBef>
                <a:spcPct val="30000"/>
              </a:spcBef>
              <a:defRPr kumimoji="1" sz="1200">
                <a:solidFill>
                  <a:schemeClr val="tx1"/>
                </a:solidFill>
                <a:latin typeface="Times New Roman" panose="02020603050405020304" pitchFamily="18" charset="0"/>
                <a:ea typeface="MS PGothic" panose="020B0600070205080204" pitchFamily="34" charset="-128"/>
              </a:defRPr>
            </a:lvl2pPr>
            <a:lvl3pPr marL="1143000" indent="-228600">
              <a:spcBef>
                <a:spcPct val="30000"/>
              </a:spcBef>
              <a:defRPr kumimoji="1" sz="1200">
                <a:solidFill>
                  <a:schemeClr val="tx1"/>
                </a:solidFill>
                <a:latin typeface="Times New Roman" panose="02020603050405020304" pitchFamily="18" charset="0"/>
                <a:ea typeface="MS PGothic" panose="020B0600070205080204" pitchFamily="34" charset="-128"/>
              </a:defRPr>
            </a:lvl3pPr>
            <a:lvl4pPr marL="1600200" indent="-228600">
              <a:spcBef>
                <a:spcPct val="30000"/>
              </a:spcBef>
              <a:defRPr kumimoji="1" sz="1200">
                <a:solidFill>
                  <a:schemeClr val="tx1"/>
                </a:solidFill>
                <a:latin typeface="Times New Roman" panose="02020603050405020304" pitchFamily="18" charset="0"/>
                <a:ea typeface="MS PGothic" panose="020B0600070205080204" pitchFamily="34" charset="-128"/>
              </a:defRPr>
            </a:lvl4pPr>
            <a:lvl5pPr marL="2057400" indent="-228600">
              <a:spcBef>
                <a:spcPct val="30000"/>
              </a:spcBef>
              <a:defRPr kumimoji="1"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FA5A5F0-0B29-4244-931A-7D57038BC3A6}" type="slidenum">
              <a:rPr kumimoji="0" lang="en-US" altLang="en-US">
                <a:latin typeface="Arial" panose="020B0604020202020204" pitchFamily="34" charset="0"/>
              </a:rPr>
              <a:pPr>
                <a:spcBef>
                  <a:spcPct val="0"/>
                </a:spcBef>
              </a:pPr>
              <a:t>19</a:t>
            </a:fld>
            <a:endParaRPr kumimoji="0" lang="en-US" altLang="en-US">
              <a:latin typeface="Arial" panose="020B0604020202020204" pitchFamily="34" charset="0"/>
            </a:endParaRPr>
          </a:p>
        </p:txBody>
      </p:sp>
    </p:spTree>
    <p:extLst>
      <p:ext uri="{BB962C8B-B14F-4D97-AF65-F5344CB8AC3E}">
        <p14:creationId xmlns:p14="http://schemas.microsoft.com/office/powerpoint/2010/main" val="3531311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51580-C766-E95D-4C34-B2BCA19558E2}"/>
            </a:ext>
          </a:extLst>
        </p:cNvPr>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98617162-7B21-80CF-3D73-5A26A33F6199}"/>
              </a:ext>
            </a:extLst>
          </p:cNvPr>
          <p:cNvSpPr>
            <a:spLocks noGrp="1" noRot="1" noChangeAspect="1" noChangeArrowheads="1" noTextEdit="1"/>
          </p:cNvSpPr>
          <p:nvPr>
            <p:ph type="sldImg"/>
          </p:nvPr>
        </p:nvSpPr>
        <p:spPr>
          <a:ln/>
        </p:spPr>
      </p:sp>
      <p:sp>
        <p:nvSpPr>
          <p:cNvPr id="41987" name="Notes Placeholder 2">
            <a:extLst>
              <a:ext uri="{FF2B5EF4-FFF2-40B4-BE49-F238E27FC236}">
                <a16:creationId xmlns:a16="http://schemas.microsoft.com/office/drawing/2014/main" id="{D5787D37-1FD9-A2EF-836C-6200CAF113A1}"/>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latin typeface="Arial" panose="020B0604020202020204" pitchFamily="34" charset="0"/>
            </a:endParaRPr>
          </a:p>
        </p:txBody>
      </p:sp>
      <p:sp>
        <p:nvSpPr>
          <p:cNvPr id="41988" name="Slide Number Placeholder 3">
            <a:extLst>
              <a:ext uri="{FF2B5EF4-FFF2-40B4-BE49-F238E27FC236}">
                <a16:creationId xmlns:a16="http://schemas.microsoft.com/office/drawing/2014/main" id="{87CAC096-8C7C-CA3D-9F47-ABBCCF8BF33D}"/>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MS PGothic" panose="020B0600070205080204" pitchFamily="34" charset="-128"/>
              </a:defRPr>
            </a:lvl1pPr>
            <a:lvl2pPr marL="742950" indent="-285750">
              <a:spcBef>
                <a:spcPct val="30000"/>
              </a:spcBef>
              <a:defRPr kumimoji="1" sz="1200">
                <a:solidFill>
                  <a:schemeClr val="tx1"/>
                </a:solidFill>
                <a:latin typeface="Times New Roman" panose="02020603050405020304" pitchFamily="18" charset="0"/>
                <a:ea typeface="MS PGothic" panose="020B0600070205080204" pitchFamily="34" charset="-128"/>
              </a:defRPr>
            </a:lvl2pPr>
            <a:lvl3pPr marL="1143000" indent="-228600">
              <a:spcBef>
                <a:spcPct val="30000"/>
              </a:spcBef>
              <a:defRPr kumimoji="1" sz="1200">
                <a:solidFill>
                  <a:schemeClr val="tx1"/>
                </a:solidFill>
                <a:latin typeface="Times New Roman" panose="02020603050405020304" pitchFamily="18" charset="0"/>
                <a:ea typeface="MS PGothic" panose="020B0600070205080204" pitchFamily="34" charset="-128"/>
              </a:defRPr>
            </a:lvl3pPr>
            <a:lvl4pPr marL="1600200" indent="-228600">
              <a:spcBef>
                <a:spcPct val="30000"/>
              </a:spcBef>
              <a:defRPr kumimoji="1" sz="1200">
                <a:solidFill>
                  <a:schemeClr val="tx1"/>
                </a:solidFill>
                <a:latin typeface="Times New Roman" panose="02020603050405020304" pitchFamily="18" charset="0"/>
                <a:ea typeface="MS PGothic" panose="020B0600070205080204" pitchFamily="34" charset="-128"/>
              </a:defRPr>
            </a:lvl4pPr>
            <a:lvl5pPr marL="2057400" indent="-228600">
              <a:spcBef>
                <a:spcPct val="30000"/>
              </a:spcBef>
              <a:defRPr kumimoji="1"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FA5A5F0-0B29-4244-931A-7D57038BC3A6}" type="slidenum">
              <a:rPr kumimoji="0" lang="en-US" altLang="en-US">
                <a:latin typeface="Arial" panose="020B0604020202020204" pitchFamily="34" charset="0"/>
              </a:rPr>
              <a:pPr>
                <a:spcBef>
                  <a:spcPct val="0"/>
                </a:spcBef>
              </a:pPr>
              <a:t>20</a:t>
            </a:fld>
            <a:endParaRPr kumimoji="0" lang="en-US" altLang="en-US">
              <a:latin typeface="Arial" panose="020B0604020202020204" pitchFamily="34" charset="0"/>
            </a:endParaRPr>
          </a:p>
        </p:txBody>
      </p:sp>
    </p:spTree>
    <p:extLst>
      <p:ext uri="{BB962C8B-B14F-4D97-AF65-F5344CB8AC3E}">
        <p14:creationId xmlns:p14="http://schemas.microsoft.com/office/powerpoint/2010/main" val="1334536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1DA04C0B-7CCA-291E-72CE-9C89C776EF96}"/>
              </a:ext>
            </a:extLst>
          </p:cNvPr>
          <p:cNvSpPr>
            <a:spLocks noGrp="1" noRot="1" noChangeAspect="1" noChangeArrowheads="1" noTextEdit="1"/>
          </p:cNvSpPr>
          <p:nvPr>
            <p:ph type="sldImg"/>
          </p:nvPr>
        </p:nvSpPr>
        <p:spPr>
          <a:ln/>
        </p:spPr>
      </p:sp>
      <p:sp>
        <p:nvSpPr>
          <p:cNvPr id="41987" name="Notes Placeholder 2">
            <a:extLst>
              <a:ext uri="{FF2B5EF4-FFF2-40B4-BE49-F238E27FC236}">
                <a16:creationId xmlns:a16="http://schemas.microsoft.com/office/drawing/2014/main" id="{DBB88FB1-C5C6-2A72-613D-C670239BC2B4}"/>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US" altLang="en-US">
              <a:latin typeface="Arial" panose="020B0604020202020204" pitchFamily="34" charset="0"/>
            </a:endParaRPr>
          </a:p>
        </p:txBody>
      </p:sp>
      <p:sp>
        <p:nvSpPr>
          <p:cNvPr id="41988" name="Slide Number Placeholder 3">
            <a:extLst>
              <a:ext uri="{FF2B5EF4-FFF2-40B4-BE49-F238E27FC236}">
                <a16:creationId xmlns:a16="http://schemas.microsoft.com/office/drawing/2014/main" id="{893DF204-31B0-170E-035D-72B7402EB473}"/>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MS PGothic" panose="020B0600070205080204" pitchFamily="34" charset="-128"/>
              </a:defRPr>
            </a:lvl1pPr>
            <a:lvl2pPr marL="742950" indent="-285750">
              <a:spcBef>
                <a:spcPct val="30000"/>
              </a:spcBef>
              <a:defRPr kumimoji="1" sz="1200">
                <a:solidFill>
                  <a:schemeClr val="tx1"/>
                </a:solidFill>
                <a:latin typeface="Times New Roman" panose="02020603050405020304" pitchFamily="18" charset="0"/>
                <a:ea typeface="MS PGothic" panose="020B0600070205080204" pitchFamily="34" charset="-128"/>
              </a:defRPr>
            </a:lvl2pPr>
            <a:lvl3pPr marL="1143000" indent="-228600">
              <a:spcBef>
                <a:spcPct val="30000"/>
              </a:spcBef>
              <a:defRPr kumimoji="1" sz="1200">
                <a:solidFill>
                  <a:schemeClr val="tx1"/>
                </a:solidFill>
                <a:latin typeface="Times New Roman" panose="02020603050405020304" pitchFamily="18" charset="0"/>
                <a:ea typeface="MS PGothic" panose="020B0600070205080204" pitchFamily="34" charset="-128"/>
              </a:defRPr>
            </a:lvl3pPr>
            <a:lvl4pPr marL="1600200" indent="-228600">
              <a:spcBef>
                <a:spcPct val="30000"/>
              </a:spcBef>
              <a:defRPr kumimoji="1" sz="1200">
                <a:solidFill>
                  <a:schemeClr val="tx1"/>
                </a:solidFill>
                <a:latin typeface="Times New Roman" panose="02020603050405020304" pitchFamily="18" charset="0"/>
                <a:ea typeface="MS PGothic" panose="020B0600070205080204" pitchFamily="34" charset="-128"/>
              </a:defRPr>
            </a:lvl4pPr>
            <a:lvl5pPr marL="2057400" indent="-228600">
              <a:spcBef>
                <a:spcPct val="30000"/>
              </a:spcBef>
              <a:defRPr kumimoji="1" sz="12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FA5A5F0-0B29-4244-931A-7D57038BC3A6}" type="slidenum">
              <a:rPr kumimoji="0" lang="en-US" altLang="en-US">
                <a:latin typeface="Arial" panose="020B0604020202020204" pitchFamily="34" charset="0"/>
              </a:rPr>
              <a:pPr>
                <a:spcBef>
                  <a:spcPct val="0"/>
                </a:spcBef>
              </a:pPr>
              <a:t>24</a:t>
            </a:fld>
            <a:endParaRPr kumimoji="0"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4">
            <a:extLst>
              <a:ext uri="{FF2B5EF4-FFF2-40B4-BE49-F238E27FC236}">
                <a16:creationId xmlns:a16="http://schemas.microsoft.com/office/drawing/2014/main" id="{E9AC6C7F-0A5F-E7E0-E612-48B0E58F2CEA}"/>
              </a:ext>
            </a:extLst>
          </p:cNvPr>
          <p:cNvSpPr>
            <a:spLocks noGrp="1" noChangeArrowheads="1"/>
          </p:cNvSpPr>
          <p:nvPr>
            <p:ph type="dt" sz="half" idx="10"/>
          </p:nvPr>
        </p:nvSpPr>
        <p:spPr>
          <a:xfrm>
            <a:off x="457200" y="6245225"/>
            <a:ext cx="2133600" cy="476250"/>
          </a:xfrm>
          <a:prstGeom prst="rect">
            <a:avLst/>
          </a:prstGeom>
        </p:spPr>
        <p:txBody>
          <a:bodyPr/>
          <a:lstStyle>
            <a:lvl1pPr eaLnBrk="1" hangingPunct="1">
              <a:defRPr>
                <a:latin typeface="Arial" charset="0"/>
              </a:defRPr>
            </a:lvl1pPr>
          </a:lstStyle>
          <a:p>
            <a:pPr>
              <a:defRPr/>
            </a:pPr>
            <a:endParaRPr lang="en-US"/>
          </a:p>
        </p:txBody>
      </p:sp>
      <p:sp>
        <p:nvSpPr>
          <p:cNvPr id="3" name="Footer Placeholder 5">
            <a:extLst>
              <a:ext uri="{FF2B5EF4-FFF2-40B4-BE49-F238E27FC236}">
                <a16:creationId xmlns:a16="http://schemas.microsoft.com/office/drawing/2014/main" id="{60834D6B-BBC4-AC87-8CB7-9D93A6393334}"/>
              </a:ext>
            </a:extLst>
          </p:cNvPr>
          <p:cNvSpPr>
            <a:spLocks noGrp="1" noChangeArrowheads="1"/>
          </p:cNvSpPr>
          <p:nvPr>
            <p:ph type="ftr" sz="quarter" idx="11"/>
          </p:nvPr>
        </p:nvSpPr>
        <p:spPr>
          <a:xfrm>
            <a:off x="3124200" y="6245225"/>
            <a:ext cx="2895600" cy="476250"/>
          </a:xfrm>
          <a:prstGeom prst="rect">
            <a:avLst/>
          </a:prstGeom>
        </p:spPr>
        <p:txBody>
          <a:bodyPr/>
          <a:lstStyle>
            <a:lvl1pPr eaLnBrk="1" hangingPunct="1">
              <a:defRPr>
                <a:latin typeface="Arial" charset="0"/>
              </a:defRPr>
            </a:lvl1pPr>
          </a:lstStyle>
          <a:p>
            <a:pPr>
              <a:defRPr/>
            </a:pPr>
            <a:endParaRPr lang="en-US"/>
          </a:p>
        </p:txBody>
      </p:sp>
      <p:sp>
        <p:nvSpPr>
          <p:cNvPr id="4" name="Rectangle 6">
            <a:extLst>
              <a:ext uri="{FF2B5EF4-FFF2-40B4-BE49-F238E27FC236}">
                <a16:creationId xmlns:a16="http://schemas.microsoft.com/office/drawing/2014/main" id="{85D836D5-B455-2B22-4231-E7FC793A96DC}"/>
              </a:ext>
            </a:extLst>
          </p:cNvPr>
          <p:cNvSpPr>
            <a:spLocks noGrp="1" noChangeArrowheads="1"/>
          </p:cNvSpPr>
          <p:nvPr>
            <p:ph type="sldNum" sz="quarter" idx="12"/>
          </p:nvPr>
        </p:nvSpPr>
        <p:spPr>
          <a:xfrm>
            <a:off x="0" y="0"/>
            <a:ext cx="0" cy="0"/>
          </a:xfrm>
        </p:spPr>
        <p:txBody>
          <a:bodyPr vert="horz" wrap="square" lIns="91440" tIns="45720" rIns="91440" bIns="45720" numCol="1" anchor="t" anchorCtr="0" compatLnSpc="1">
            <a:prstTxWarp prst="textNoShape">
              <a:avLst/>
            </a:prstTxWarp>
          </a:bodyPr>
          <a:lstStyle>
            <a:lvl1pPr>
              <a:defRPr smtClean="0"/>
            </a:lvl1pPr>
          </a:lstStyle>
          <a:p>
            <a:pPr>
              <a:defRPr/>
            </a:pPr>
            <a:fld id="{68AA9396-6061-FC4C-A13C-6D2CD669B12D}" type="slidenum">
              <a:rPr lang="en-US" altLang="en-US"/>
              <a:pPr>
                <a:defRPr/>
              </a:pPr>
              <a:t>‹#›</a:t>
            </a:fld>
            <a:endParaRPr lang="en-US" altLang="en-US"/>
          </a:p>
        </p:txBody>
      </p:sp>
    </p:spTree>
    <p:extLst>
      <p:ext uri="{BB962C8B-B14F-4D97-AF65-F5344CB8AC3E}">
        <p14:creationId xmlns:p14="http://schemas.microsoft.com/office/powerpoint/2010/main" val="1841143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8987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CDB3CC-F982-40F9-8DD6-BCC9AFBF44BD}" type="datetime1">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F88E988-FB04-AB4E-BE5A-59F242AF7F7A}" type="slidenum">
              <a:rPr lang="en-US" smtClean="0"/>
              <a:t>‹#›</a:t>
            </a:fld>
            <a:endParaRPr lang="en-US"/>
          </a:p>
        </p:txBody>
      </p:sp>
    </p:spTree>
    <p:extLst>
      <p:ext uri="{BB962C8B-B14F-4D97-AF65-F5344CB8AC3E}">
        <p14:creationId xmlns:p14="http://schemas.microsoft.com/office/powerpoint/2010/main" val="572303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986374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9E7B99-7C3F-4BC3-B7B8-7E1F8C620B24}" type="datetime1">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F2B4D-6B12-4EDF-87BB-2B55CECB6611}" type="slidenum">
              <a:rPr lang="en-US" smtClean="0"/>
              <a:pPr/>
              <a:t>‹#›</a:t>
            </a:fld>
            <a:endParaRPr lang="en-US"/>
          </a:p>
        </p:txBody>
      </p:sp>
    </p:spTree>
    <p:extLst>
      <p:ext uri="{BB962C8B-B14F-4D97-AF65-F5344CB8AC3E}">
        <p14:creationId xmlns:p14="http://schemas.microsoft.com/office/powerpoint/2010/main" val="3281905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8C2560D-EC28-3B41-86E8-18F1CE0113B4}" type="datetimeFigureOut">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766113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3"/>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4"/>
            <a:ext cx="4041775" cy="639763"/>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C2560D-EC28-3B41-86E8-18F1CE0113B4}" type="datetimeFigureOut">
              <a:rPr lang="en-US" smtClean="0"/>
              <a:t>10/30/2026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884780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C2560D-EC28-3B41-86E8-18F1CE0113B4}" type="datetimeFigureOut">
              <a:rPr lang="en-US" smtClean="0"/>
              <a:t>10/30/2026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897076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t>10/30/2026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394629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a:t>
            </a:fld>
            <a:endParaRPr kumimoji="0" lang="en-US">
              <a:solidFill>
                <a:schemeClr val="accent3">
                  <a:shade val="75000"/>
                </a:schemeClr>
              </a:solidFill>
            </a:endParaRPr>
          </a:p>
        </p:txBody>
      </p:sp>
    </p:spTree>
    <p:extLst>
      <p:ext uri="{BB962C8B-B14F-4D97-AF65-F5344CB8AC3E}">
        <p14:creationId xmlns:p14="http://schemas.microsoft.com/office/powerpoint/2010/main" val="2400368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600666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433710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C2560D-EC28-3B41-86E8-18F1CE0113B4}" type="datetimeFigureOut">
              <a:rPr lang="en-US" smtClean="0"/>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4602608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mp;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40635C-FAEE-4EE6-B985-834035D6DF0B}"/>
              </a:ext>
            </a:extLst>
          </p:cNvPr>
          <p:cNvSpPr/>
          <p:nvPr userDrawn="1"/>
        </p:nvSpPr>
        <p:spPr>
          <a:xfrm>
            <a:off x="-6350" y="0"/>
            <a:ext cx="9150350" cy="884238"/>
          </a:xfrm>
          <a:prstGeom prst="rect">
            <a:avLst/>
          </a:prstGeom>
          <a:solidFill>
            <a:srgbClr val="D4002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imes New Roman"/>
              <a:ea typeface="+mn-ea"/>
              <a:cs typeface="+mn-cs"/>
            </a:endParaRPr>
          </a:p>
        </p:txBody>
      </p:sp>
      <p:sp>
        <p:nvSpPr>
          <p:cNvPr id="9" name="Subtitle 2">
            <a:extLst>
              <a:ext uri="{FF2B5EF4-FFF2-40B4-BE49-F238E27FC236}">
                <a16:creationId xmlns:a16="http://schemas.microsoft.com/office/drawing/2014/main" id="{287B665D-F5B8-453B-8023-4617A19F3A43}"/>
              </a:ext>
            </a:extLst>
          </p:cNvPr>
          <p:cNvSpPr txBox="1">
            <a:spLocks/>
          </p:cNvSpPr>
          <p:nvPr userDrawn="1"/>
        </p:nvSpPr>
        <p:spPr>
          <a:xfrm>
            <a:off x="560389" y="446088"/>
            <a:ext cx="3392487" cy="368300"/>
          </a:xfrm>
          <a:prstGeom prst="rect">
            <a:avLst/>
          </a:prstGeom>
          <a:ln>
            <a:noFill/>
          </a:ln>
        </p:spPr>
        <p:txBody>
          <a:bodyPr/>
          <a:lstStyle>
            <a:lvl1pPr marL="0" indent="0" algn="l" defTabSz="457200" rtl="0" eaLnBrk="1" latinLnBrk="0" hangingPunct="1">
              <a:spcBef>
                <a:spcPct val="20000"/>
              </a:spcBef>
              <a:buFont typeface="Arial"/>
              <a:buNone/>
              <a:defRPr sz="1500" kern="800" spc="200" baseline="0">
                <a:solidFill>
                  <a:schemeClr val="bg1"/>
                </a:solidFill>
                <a:latin typeface="Myriad Pro"/>
                <a:ea typeface="+mn-ea"/>
                <a:cs typeface="Myriad Pro"/>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lvl="0" indent="0" algn="l" defTabSz="342900" rtl="0" eaLnBrk="1" fontAlgn="auto" latinLnBrk="0" hangingPunct="1">
              <a:lnSpc>
                <a:spcPct val="100000"/>
              </a:lnSpc>
              <a:spcBef>
                <a:spcPct val="20000"/>
              </a:spcBef>
              <a:spcAft>
                <a:spcPts val="0"/>
              </a:spcAft>
              <a:buClrTx/>
              <a:buSzTx/>
              <a:buFont typeface="Arial"/>
              <a:buNone/>
              <a:tabLst/>
              <a:defRPr/>
            </a:pPr>
            <a:r>
              <a:rPr kumimoji="0" lang="en-US" sz="1125" b="0" i="0" u="none" strike="noStrike" kern="800" cap="none" spc="150" normalizeH="0" baseline="0" noProof="0">
                <a:ln>
                  <a:noFill/>
                </a:ln>
                <a:solidFill>
                  <a:prstClr val="white"/>
                </a:solidFill>
                <a:effectLst/>
                <a:uLnTx/>
                <a:uFillTx/>
                <a:latin typeface="Verdana"/>
                <a:ea typeface="+mn-ea"/>
                <a:cs typeface="Verdana"/>
              </a:rPr>
              <a:t>SECTION</a:t>
            </a:r>
          </a:p>
        </p:txBody>
      </p:sp>
      <p:pic>
        <p:nvPicPr>
          <p:cNvPr id="10" name="Picture 8" descr="UCHealth_WHITE.eps"/>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88238" y="276225"/>
            <a:ext cx="136366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615952" y="1339157"/>
            <a:ext cx="2407316" cy="372754"/>
          </a:xfrm>
        </p:spPr>
        <p:txBody>
          <a:bodyPr>
            <a:normAutofit/>
          </a:bodyPr>
          <a:lstStyle>
            <a:lvl1pPr marL="0" indent="0" algn="l">
              <a:buNone/>
              <a:defRPr sz="1050" b="0" i="0">
                <a:solidFill>
                  <a:schemeClr val="tx1"/>
                </a:solidFill>
                <a:latin typeface="Verdana"/>
                <a:cs typeface="Verdana"/>
              </a:defRPr>
            </a:lvl1pPr>
            <a:lvl2pPr marL="0" indent="0" algn="l">
              <a:buSzPct val="70000"/>
              <a:buFontTx/>
              <a:buNone/>
              <a:defRPr sz="900">
                <a:latin typeface="Verdana"/>
                <a:cs typeface="Verdana"/>
              </a:defRPr>
            </a:lvl2pPr>
            <a:lvl3pPr marL="128588" indent="-128588" algn="l">
              <a:buSzPct val="75000"/>
              <a:buFont typeface="Arial"/>
              <a:buChar char="•"/>
              <a:defRPr sz="900">
                <a:latin typeface="Verdana"/>
                <a:cs typeface="Verdana"/>
              </a:defRPr>
            </a:lvl3pPr>
            <a:lvl4pPr marL="128588" indent="-128588" algn="l">
              <a:buSzPct val="75000"/>
              <a:buFont typeface="Arial"/>
              <a:buChar char="•"/>
              <a:defRPr sz="900">
                <a:latin typeface="Verdana"/>
                <a:cs typeface="Verdana"/>
              </a:defRPr>
            </a:lvl4pPr>
            <a:lvl5pPr marL="128588" indent="-128588" algn="l">
              <a:buSzPct val="75000"/>
              <a:buFont typeface="Arial"/>
              <a:buChar char="•"/>
              <a:defRPr sz="900">
                <a:latin typeface="Verdana"/>
                <a:cs typeface="Verdana"/>
              </a:defRPr>
            </a:lvl5pPr>
          </a:lstStyle>
          <a:p>
            <a:pPr lvl="0"/>
            <a:r>
              <a:rPr lang="en-US"/>
              <a:t>Edit Master text styles</a:t>
            </a:r>
          </a:p>
        </p:txBody>
      </p:sp>
      <p:sp>
        <p:nvSpPr>
          <p:cNvPr id="16" name="Content Placeholder 2"/>
          <p:cNvSpPr>
            <a:spLocks noGrp="1"/>
          </p:cNvSpPr>
          <p:nvPr>
            <p:ph idx="11"/>
          </p:nvPr>
        </p:nvSpPr>
        <p:spPr>
          <a:xfrm>
            <a:off x="3183657" y="1339157"/>
            <a:ext cx="2407316" cy="372754"/>
          </a:xfrm>
        </p:spPr>
        <p:txBody>
          <a:bodyPr>
            <a:normAutofit/>
          </a:bodyPr>
          <a:lstStyle>
            <a:lvl1pPr marL="0" indent="0" algn="l">
              <a:buNone/>
              <a:defRPr sz="1050" b="0" i="0">
                <a:solidFill>
                  <a:schemeClr val="tx1"/>
                </a:solidFill>
                <a:latin typeface="Verdana"/>
                <a:cs typeface="Verdana"/>
              </a:defRPr>
            </a:lvl1pPr>
            <a:lvl2pPr marL="0" indent="0" algn="l">
              <a:buSzPct val="70000"/>
              <a:buFontTx/>
              <a:buNone/>
              <a:defRPr sz="900">
                <a:latin typeface="Verdana"/>
                <a:cs typeface="Verdana"/>
              </a:defRPr>
            </a:lvl2pPr>
            <a:lvl3pPr marL="128588" indent="-128588" algn="l">
              <a:buSzPct val="75000"/>
              <a:buFont typeface="Arial"/>
              <a:buChar char="•"/>
              <a:defRPr sz="900">
                <a:latin typeface="Verdana"/>
                <a:cs typeface="Verdana"/>
              </a:defRPr>
            </a:lvl3pPr>
            <a:lvl4pPr marL="128588" indent="-128588" algn="l">
              <a:buSzPct val="75000"/>
              <a:buFont typeface="Arial"/>
              <a:buChar char="•"/>
              <a:defRPr sz="900">
                <a:latin typeface="Verdana"/>
                <a:cs typeface="Verdana"/>
              </a:defRPr>
            </a:lvl4pPr>
            <a:lvl5pPr marL="128588" indent="-128588" algn="l">
              <a:buSzPct val="75000"/>
              <a:buFont typeface="Arial"/>
              <a:buChar char="•"/>
              <a:defRPr sz="900">
                <a:latin typeface="Verdana"/>
                <a:cs typeface="Verdana"/>
              </a:defRPr>
            </a:lvl5pPr>
          </a:lstStyle>
          <a:p>
            <a:pPr lvl="0"/>
            <a:r>
              <a:rPr lang="en-US"/>
              <a:t>Edit Master text styles</a:t>
            </a:r>
          </a:p>
        </p:txBody>
      </p:sp>
      <p:sp>
        <p:nvSpPr>
          <p:cNvPr id="17" name="Content Placeholder 2"/>
          <p:cNvSpPr>
            <a:spLocks noGrp="1"/>
          </p:cNvSpPr>
          <p:nvPr>
            <p:ph idx="12"/>
          </p:nvPr>
        </p:nvSpPr>
        <p:spPr>
          <a:xfrm>
            <a:off x="5723752" y="1339157"/>
            <a:ext cx="2407316" cy="372754"/>
          </a:xfrm>
        </p:spPr>
        <p:txBody>
          <a:bodyPr>
            <a:normAutofit/>
          </a:bodyPr>
          <a:lstStyle>
            <a:lvl1pPr marL="0" indent="0" algn="l">
              <a:buNone/>
              <a:defRPr sz="1050" b="0" i="0">
                <a:solidFill>
                  <a:schemeClr val="tx1"/>
                </a:solidFill>
                <a:latin typeface="Verdana"/>
                <a:cs typeface="Verdana"/>
              </a:defRPr>
            </a:lvl1pPr>
            <a:lvl2pPr marL="0" indent="0" algn="l">
              <a:buSzPct val="70000"/>
              <a:buFontTx/>
              <a:buNone/>
              <a:defRPr sz="900">
                <a:latin typeface="Verdana"/>
                <a:cs typeface="Verdana"/>
              </a:defRPr>
            </a:lvl2pPr>
            <a:lvl3pPr marL="128588" indent="-128588" algn="l">
              <a:buSzPct val="75000"/>
              <a:buFont typeface="Arial"/>
              <a:buChar char="•"/>
              <a:defRPr sz="900">
                <a:latin typeface="Verdana"/>
                <a:cs typeface="Verdana"/>
              </a:defRPr>
            </a:lvl3pPr>
            <a:lvl4pPr marL="128588" indent="-128588" algn="l">
              <a:buSzPct val="75000"/>
              <a:buFont typeface="Arial"/>
              <a:buChar char="•"/>
              <a:defRPr sz="900">
                <a:latin typeface="Verdana"/>
                <a:cs typeface="Verdana"/>
              </a:defRPr>
            </a:lvl4pPr>
            <a:lvl5pPr marL="128588" indent="-128588" algn="l">
              <a:buSzPct val="75000"/>
              <a:buFont typeface="Arial"/>
              <a:buChar char="•"/>
              <a:defRPr sz="900">
                <a:latin typeface="Verdana"/>
                <a:cs typeface="Verdana"/>
              </a:defRPr>
            </a:lvl5pPr>
          </a:lstStyle>
          <a:p>
            <a:pPr lvl="0"/>
            <a:r>
              <a:rPr lang="en-US"/>
              <a:t>Edit Master text styles</a:t>
            </a:r>
          </a:p>
        </p:txBody>
      </p:sp>
      <p:sp>
        <p:nvSpPr>
          <p:cNvPr id="18" name="Content Placeholder 2"/>
          <p:cNvSpPr>
            <a:spLocks noGrp="1"/>
          </p:cNvSpPr>
          <p:nvPr>
            <p:ph idx="13"/>
          </p:nvPr>
        </p:nvSpPr>
        <p:spPr>
          <a:xfrm>
            <a:off x="615952" y="1711911"/>
            <a:ext cx="2407316" cy="4644440"/>
          </a:xfrm>
        </p:spPr>
        <p:txBody>
          <a:bodyPr>
            <a:normAutofit/>
          </a:bodyPr>
          <a:lstStyle>
            <a:lvl1pPr marL="0" indent="0" algn="l">
              <a:buNone/>
              <a:defRPr sz="900" b="1" i="0">
                <a:solidFill>
                  <a:srgbClr val="D40021"/>
                </a:solidFill>
                <a:latin typeface="Verdana"/>
                <a:cs typeface="Verdana"/>
              </a:defRPr>
            </a:lvl1pPr>
            <a:lvl2pPr marL="0" indent="0" algn="l">
              <a:buSzPct val="70000"/>
              <a:buFontTx/>
              <a:buNone/>
              <a:defRPr sz="900" b="0" i="0">
                <a:solidFill>
                  <a:srgbClr val="7F7F7F"/>
                </a:solidFill>
                <a:latin typeface="Verdana"/>
                <a:cs typeface="Verdana"/>
              </a:defRPr>
            </a:lvl2pPr>
            <a:lvl3pPr marL="128588" indent="-128588" algn="l">
              <a:buSzPct val="75000"/>
              <a:buFont typeface="Arial"/>
              <a:buChar char="•"/>
              <a:defRPr sz="900" b="0" i="0">
                <a:solidFill>
                  <a:srgbClr val="7F7F7F"/>
                </a:solidFill>
                <a:latin typeface="Verdana"/>
                <a:cs typeface="Verdana"/>
              </a:defRPr>
            </a:lvl3pPr>
            <a:lvl4pPr marL="128588" indent="-128588" algn="l">
              <a:buSzPct val="75000"/>
              <a:buFont typeface="Arial"/>
              <a:buChar char="•"/>
              <a:defRPr sz="900" b="0" i="0">
                <a:solidFill>
                  <a:srgbClr val="7F7F7F"/>
                </a:solidFill>
                <a:latin typeface="Verdana"/>
                <a:cs typeface="Verdana"/>
              </a:defRPr>
            </a:lvl4pPr>
            <a:lvl5pPr marL="128588" indent="-128588" algn="l">
              <a:buSzPct val="75000"/>
              <a:buFont typeface="Arial"/>
              <a:buChar char="•"/>
              <a:defRPr sz="900" b="0" i="0">
                <a:solidFill>
                  <a:srgbClr val="7F7F7F"/>
                </a:solidFill>
                <a:latin typeface="Verdana"/>
                <a:cs typeface="Verdana"/>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9" name="Content Placeholder 2"/>
          <p:cNvSpPr>
            <a:spLocks noGrp="1"/>
          </p:cNvSpPr>
          <p:nvPr>
            <p:ph idx="14"/>
          </p:nvPr>
        </p:nvSpPr>
        <p:spPr>
          <a:xfrm>
            <a:off x="3183657" y="1711911"/>
            <a:ext cx="2407316" cy="4644440"/>
          </a:xfrm>
        </p:spPr>
        <p:txBody>
          <a:bodyPr>
            <a:normAutofit/>
          </a:bodyPr>
          <a:lstStyle>
            <a:lvl1pPr marL="0" indent="0" algn="l">
              <a:buNone/>
              <a:defRPr sz="900" b="1" i="0">
                <a:solidFill>
                  <a:srgbClr val="D40021"/>
                </a:solidFill>
                <a:latin typeface="Verdana"/>
                <a:cs typeface="Verdana"/>
              </a:defRPr>
            </a:lvl1pPr>
            <a:lvl2pPr marL="0" indent="0" algn="l">
              <a:buSzPct val="70000"/>
              <a:buFontTx/>
              <a:buNone/>
              <a:defRPr sz="900" b="0" i="0">
                <a:solidFill>
                  <a:srgbClr val="7F7F7F"/>
                </a:solidFill>
                <a:latin typeface="Verdana"/>
                <a:cs typeface="Verdana"/>
              </a:defRPr>
            </a:lvl2pPr>
            <a:lvl3pPr marL="128588" indent="-128588" algn="l">
              <a:buSzPct val="75000"/>
              <a:buFont typeface="Arial"/>
              <a:buChar char="•"/>
              <a:defRPr sz="900" b="0" i="0">
                <a:solidFill>
                  <a:srgbClr val="7F7F7F"/>
                </a:solidFill>
                <a:latin typeface="Verdana"/>
                <a:cs typeface="Verdana"/>
              </a:defRPr>
            </a:lvl3pPr>
            <a:lvl4pPr marL="128588" indent="-128588" algn="l">
              <a:buSzPct val="75000"/>
              <a:buFont typeface="Arial"/>
              <a:buChar char="•"/>
              <a:defRPr sz="900" b="0" i="0">
                <a:solidFill>
                  <a:srgbClr val="7F7F7F"/>
                </a:solidFill>
                <a:latin typeface="Verdana"/>
                <a:cs typeface="Verdana"/>
              </a:defRPr>
            </a:lvl4pPr>
            <a:lvl5pPr marL="128588" indent="-128588" algn="l">
              <a:buSzPct val="75000"/>
              <a:buFont typeface="Arial"/>
              <a:buChar char="•"/>
              <a:defRPr sz="900" b="0" i="0">
                <a:solidFill>
                  <a:srgbClr val="7F7F7F"/>
                </a:solidFill>
                <a:latin typeface="Verdana"/>
                <a:cs typeface="Verdana"/>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20" name="Content Placeholder 2"/>
          <p:cNvSpPr>
            <a:spLocks noGrp="1"/>
          </p:cNvSpPr>
          <p:nvPr>
            <p:ph idx="15"/>
          </p:nvPr>
        </p:nvSpPr>
        <p:spPr>
          <a:xfrm>
            <a:off x="5723752" y="1711911"/>
            <a:ext cx="2407316" cy="4644440"/>
          </a:xfrm>
        </p:spPr>
        <p:txBody>
          <a:bodyPr>
            <a:normAutofit/>
          </a:bodyPr>
          <a:lstStyle>
            <a:lvl1pPr marL="0" indent="0" algn="l">
              <a:buNone/>
              <a:defRPr sz="900" b="1" i="0">
                <a:solidFill>
                  <a:srgbClr val="D40021"/>
                </a:solidFill>
                <a:latin typeface="Verdana"/>
                <a:cs typeface="Verdana"/>
              </a:defRPr>
            </a:lvl1pPr>
            <a:lvl2pPr marL="0" indent="0" algn="l">
              <a:buSzPct val="70000"/>
              <a:buFontTx/>
              <a:buNone/>
              <a:defRPr sz="900" b="0" i="0">
                <a:solidFill>
                  <a:srgbClr val="7F7F7F"/>
                </a:solidFill>
                <a:latin typeface="Verdana"/>
                <a:cs typeface="Verdana"/>
              </a:defRPr>
            </a:lvl2pPr>
            <a:lvl3pPr marL="128588" indent="-128588" algn="l">
              <a:buSzPct val="75000"/>
              <a:buFont typeface="Arial"/>
              <a:buChar char="•"/>
              <a:defRPr sz="900" b="0" i="0">
                <a:solidFill>
                  <a:srgbClr val="7F7F7F"/>
                </a:solidFill>
                <a:latin typeface="Verdana"/>
                <a:cs typeface="Verdana"/>
              </a:defRPr>
            </a:lvl3pPr>
            <a:lvl4pPr marL="128588" indent="-128588" algn="l">
              <a:buSzPct val="75000"/>
              <a:buFont typeface="Arial"/>
              <a:buChar char="•"/>
              <a:defRPr sz="900" b="0" i="0">
                <a:solidFill>
                  <a:srgbClr val="7F7F7F"/>
                </a:solidFill>
                <a:latin typeface="Verdana"/>
                <a:cs typeface="Verdana"/>
              </a:defRPr>
            </a:lvl4pPr>
            <a:lvl5pPr marL="128588" indent="-128588" algn="l">
              <a:buSzPct val="75000"/>
              <a:buFont typeface="Arial"/>
              <a:buChar char="•"/>
              <a:defRPr sz="900" b="0" i="0">
                <a:solidFill>
                  <a:srgbClr val="7F7F7F"/>
                </a:solidFill>
                <a:latin typeface="Verdana"/>
                <a:cs typeface="Verdana"/>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Slide Number Placeholder 5">
            <a:extLst>
              <a:ext uri="{FF2B5EF4-FFF2-40B4-BE49-F238E27FC236}">
                <a16:creationId xmlns:a16="http://schemas.microsoft.com/office/drawing/2014/main" id="{19E68438-BE3B-4A79-89E1-AAD08E023154}"/>
              </a:ext>
            </a:extLst>
          </p:cNvPr>
          <p:cNvSpPr>
            <a:spLocks noGrp="1"/>
          </p:cNvSpPr>
          <p:nvPr>
            <p:ph type="sldNum" sz="quarter" idx="16"/>
          </p:nvPr>
        </p:nvSpPr>
        <p:spPr/>
        <p:txBody>
          <a:bodyPr/>
          <a:lstStyle>
            <a:lvl1pPr algn="r">
              <a:defRPr sz="900" b="0" i="0" smtClean="0">
                <a:solidFill>
                  <a:schemeClr val="tx1">
                    <a:tint val="75000"/>
                  </a:schemeClr>
                </a:solidFill>
                <a:latin typeface="Myriad Pro"/>
                <a:cs typeface="Myriad Pro"/>
              </a:defRPr>
            </a:lvl1pPr>
          </a:lstStyle>
          <a:p>
            <a:pPr defTabSz="685800" eaLnBrk="1" fontAlgn="auto" hangingPunct="1">
              <a:spcBef>
                <a:spcPts val="0"/>
              </a:spcBef>
              <a:spcAft>
                <a:spcPts val="0"/>
              </a:spcAft>
              <a:defRPr/>
            </a:pPr>
            <a:fld id="{5792A056-EF25-4EC6-8AA9-477AD5DB89EA}" type="slidenum">
              <a:rPr lang="en-US" smtClean="0">
                <a:solidFill>
                  <a:prstClr val="black">
                    <a:tint val="75000"/>
                  </a:prstClr>
                </a:solidFill>
                <a:ea typeface="+mn-ea"/>
              </a:rPr>
              <a:pPr defTabSz="685800" eaLnBrk="1" fontAlgn="auto" hangingPunct="1">
                <a:spcBef>
                  <a:spcPts val="0"/>
                </a:spcBef>
                <a:spcAft>
                  <a:spcPts val="0"/>
                </a:spcAft>
                <a:defRPr/>
              </a:pPr>
              <a:t>‹#›</a:t>
            </a:fld>
            <a:endParaRPr lang="en-US">
              <a:solidFill>
                <a:prstClr val="black">
                  <a:tint val="75000"/>
                </a:prstClr>
              </a:solidFill>
              <a:ea typeface="+mn-ea"/>
            </a:endParaRPr>
          </a:p>
        </p:txBody>
      </p:sp>
    </p:spTree>
    <p:extLst>
      <p:ext uri="{BB962C8B-B14F-4D97-AF65-F5344CB8AC3E}">
        <p14:creationId xmlns:p14="http://schemas.microsoft.com/office/powerpoint/2010/main" val="4941143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Title Slide 1">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844429E-8EBE-2045-B2B0-79786E721A17}"/>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B8B9F62A-5732-7541-B707-0FD52DD693D7}"/>
              </a:ext>
            </a:extLst>
          </p:cNvPr>
          <p:cNvSpPr>
            <a:spLocks noGrp="1"/>
          </p:cNvSpPr>
          <p:nvPr>
            <p:ph type="ctrTitle"/>
          </p:nvPr>
        </p:nvSpPr>
        <p:spPr>
          <a:xfrm>
            <a:off x="971550" y="1371600"/>
            <a:ext cx="7200900" cy="2286000"/>
          </a:xfrm>
        </p:spPr>
        <p:txBody>
          <a:bodyPr anchor="b">
            <a:noAutofit/>
          </a:bodyPr>
          <a:lstStyle>
            <a:lvl1pPr algn="ctr">
              <a:defRPr sz="3000" b="1" i="0" cap="none" baseline="0">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068844DD-3073-D44E-B7F8-5475B240B515}"/>
              </a:ext>
            </a:extLst>
          </p:cNvPr>
          <p:cNvSpPr>
            <a:spLocks noGrp="1"/>
          </p:cNvSpPr>
          <p:nvPr>
            <p:ph type="subTitle" idx="1"/>
          </p:nvPr>
        </p:nvSpPr>
        <p:spPr>
          <a:xfrm>
            <a:off x="971550" y="3657600"/>
            <a:ext cx="7200900" cy="1219200"/>
          </a:xfrm>
        </p:spPr>
        <p:txBody>
          <a:bodyPr>
            <a:noAutofit/>
          </a:bodyPr>
          <a:lstStyle>
            <a:lvl1pPr marL="0" indent="0" algn="ctr">
              <a:spcBef>
                <a:spcPts val="450"/>
              </a:spcBef>
              <a:buNone/>
              <a:defRPr sz="18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Text Placeholder 7">
            <a:extLst>
              <a:ext uri="{FF2B5EF4-FFF2-40B4-BE49-F238E27FC236}">
                <a16:creationId xmlns:a16="http://schemas.microsoft.com/office/drawing/2014/main" id="{75FB2383-3B72-7443-9666-3C1FF3828A13}"/>
              </a:ext>
            </a:extLst>
          </p:cNvPr>
          <p:cNvSpPr>
            <a:spLocks noGrp="1"/>
          </p:cNvSpPr>
          <p:nvPr>
            <p:ph type="body" sz="quarter" idx="13" hasCustomPrompt="1"/>
          </p:nvPr>
        </p:nvSpPr>
        <p:spPr>
          <a:xfrm>
            <a:off x="971550" y="4876800"/>
            <a:ext cx="7200900" cy="304800"/>
          </a:xfrm>
        </p:spPr>
        <p:txBody>
          <a:bodyPr/>
          <a:lstStyle>
            <a:lvl1pPr marL="0" indent="0" algn="ctr">
              <a:spcBef>
                <a:spcPts val="0"/>
              </a:spcBef>
              <a:buNone/>
              <a:defRPr sz="900" b="1" i="0" cap="all" baseline="0">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lvl="0"/>
            <a:r>
              <a:rPr lang="en-US"/>
              <a:t>DATE | PRESENTER | EXTRA INFO</a:t>
            </a:r>
          </a:p>
        </p:txBody>
      </p:sp>
    </p:spTree>
    <p:extLst>
      <p:ext uri="{BB962C8B-B14F-4D97-AF65-F5344CB8AC3E}">
        <p14:creationId xmlns:p14="http://schemas.microsoft.com/office/powerpoint/2010/main" val="23192667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2.jpeg"/><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72">
            <a:extLst>
              <a:ext uri="{FF2B5EF4-FFF2-40B4-BE49-F238E27FC236}">
                <a16:creationId xmlns:a16="http://schemas.microsoft.com/office/drawing/2014/main" id="{84DFFC0C-71E6-24C9-6D00-187636DB851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4" name="Rectangle 70">
            <a:extLst>
              <a:ext uri="{FF2B5EF4-FFF2-40B4-BE49-F238E27FC236}">
                <a16:creationId xmlns:a16="http://schemas.microsoft.com/office/drawing/2014/main" id="{157234F6-9A77-A40B-B253-0D1BC6D01D66}"/>
              </a:ext>
            </a:extLst>
          </p:cNvPr>
          <p:cNvSpPr>
            <a:spLocks noGrp="1" noChangeArrowheads="1"/>
          </p:cNvSpPr>
          <p:nvPr>
            <p:ph type="title"/>
          </p:nvPr>
        </p:nvSpPr>
        <p:spPr bwMode="auto">
          <a:xfrm>
            <a:off x="1600200" y="457200"/>
            <a:ext cx="72390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8" name="Rectangle 71">
            <a:extLst>
              <a:ext uri="{FF2B5EF4-FFF2-40B4-BE49-F238E27FC236}">
                <a16:creationId xmlns:a16="http://schemas.microsoft.com/office/drawing/2014/main" id="{8007D712-A129-EE7E-54F8-FA78C11EB422}"/>
              </a:ext>
            </a:extLst>
          </p:cNvPr>
          <p:cNvSpPr>
            <a:spLocks noGrp="1" noChangeArrowheads="1"/>
          </p:cNvSpPr>
          <p:nvPr>
            <p:ph type="body" idx="1"/>
          </p:nvPr>
        </p:nvSpPr>
        <p:spPr bwMode="auto">
          <a:xfrm>
            <a:off x="1600200" y="1295400"/>
            <a:ext cx="72390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4017" r:id="rId1"/>
    <p:sldLayoutId id="2147484016" r:id="rId2"/>
  </p:sldLayoutIdLst>
  <p:txStyles>
    <p:titleStyle>
      <a:lvl1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mj-lt"/>
          <a:ea typeface="MS PGothic" pitchFamily="34" charset="-128"/>
          <a:cs typeface="MS PGothic" charset="0"/>
        </a:defRPr>
      </a:lvl1pPr>
      <a:lvl2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2pPr>
      <a:lvl3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3pPr>
      <a:lvl4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4pPr>
      <a:lvl5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5pPr>
      <a:lvl6pPr marL="4572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6pPr>
      <a:lvl7pPr marL="9144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7pPr>
      <a:lvl8pPr marL="13716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8pPr>
      <a:lvl9pPr marL="18288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9pPr>
    </p:titleStyle>
    <p:bodyStyle>
      <a:lvl1pPr marL="342900" indent="-342900" algn="l" rtl="0" eaLnBrk="0" fontAlgn="base" hangingPunct="0">
        <a:spcBef>
          <a:spcPct val="20000"/>
        </a:spcBef>
        <a:spcAft>
          <a:spcPct val="0"/>
        </a:spcAft>
        <a:buClr>
          <a:srgbClr val="FF3300"/>
        </a:buClr>
        <a:buSzPct val="80000"/>
        <a:defRPr sz="3200">
          <a:solidFill>
            <a:schemeClr val="bg2"/>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rgbClr val="FF3300"/>
        </a:buClr>
        <a:buSzPct val="80000"/>
        <a:buChar char="•"/>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rgbClr val="FF3300"/>
        </a:buClr>
        <a:buSzPct val="80000"/>
        <a:buChar char="•"/>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rgbClr val="FF3300"/>
        </a:buClr>
        <a:buSzPct val="80000"/>
        <a:buChar char="•"/>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rgbClr val="FF3300"/>
        </a:buClr>
        <a:buSzPct val="80000"/>
        <a:buChar char="•"/>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rgbClr val="FF3300"/>
        </a:buClr>
        <a:buSzPct val="80000"/>
        <a:buChar char="•"/>
        <a:defRPr sz="2000">
          <a:solidFill>
            <a:schemeClr val="tx1"/>
          </a:solidFill>
          <a:latin typeface="+mn-lt"/>
        </a:defRPr>
      </a:lvl6pPr>
      <a:lvl7pPr marL="2971800" indent="-228600" algn="l" rtl="0" fontAlgn="base">
        <a:spcBef>
          <a:spcPct val="20000"/>
        </a:spcBef>
        <a:spcAft>
          <a:spcPct val="0"/>
        </a:spcAft>
        <a:buClr>
          <a:srgbClr val="FF3300"/>
        </a:buClr>
        <a:buSzPct val="80000"/>
        <a:buChar char="•"/>
        <a:defRPr sz="2000">
          <a:solidFill>
            <a:schemeClr val="tx1"/>
          </a:solidFill>
          <a:latin typeface="+mn-lt"/>
        </a:defRPr>
      </a:lvl7pPr>
      <a:lvl8pPr marL="3429000" indent="-228600" algn="l" rtl="0" fontAlgn="base">
        <a:spcBef>
          <a:spcPct val="20000"/>
        </a:spcBef>
        <a:spcAft>
          <a:spcPct val="0"/>
        </a:spcAft>
        <a:buClr>
          <a:srgbClr val="FF3300"/>
        </a:buClr>
        <a:buSzPct val="80000"/>
        <a:buChar char="•"/>
        <a:defRPr sz="2000">
          <a:solidFill>
            <a:schemeClr val="tx1"/>
          </a:solidFill>
          <a:latin typeface="+mn-lt"/>
        </a:defRPr>
      </a:lvl8pPr>
      <a:lvl9pPr marL="3886200" indent="-228600" algn="l" rtl="0" fontAlgn="base">
        <a:spcBef>
          <a:spcPct val="20000"/>
        </a:spcBef>
        <a:spcAft>
          <a:spcPct val="0"/>
        </a:spcAft>
        <a:buClr>
          <a:srgbClr val="FF3300"/>
        </a:buClr>
        <a:buSzPct val="8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5"/>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417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2743203"/>
            <a:ext cx="8229600" cy="33750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C2560D-EC28-3B41-86E8-18F1CE0113B4}" type="datetimeFigureOut">
              <a:rPr lang="en-US" smtClean="0"/>
              <a:t>10/30/2026</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t>‹#›</a:t>
            </a:fld>
            <a:endParaRPr lang="en-US"/>
          </a:p>
        </p:txBody>
      </p:sp>
    </p:spTree>
    <p:extLst>
      <p:ext uri="{BB962C8B-B14F-4D97-AF65-F5344CB8AC3E}">
        <p14:creationId xmlns:p14="http://schemas.microsoft.com/office/powerpoint/2010/main" val="2092829895"/>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 id="2147484032" r:id="rId13"/>
  </p:sldLayoutIdLst>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457189" rtl="0" eaLnBrk="1" latinLnBrk="0" hangingPunct="1">
        <a:spcBef>
          <a:spcPct val="20000"/>
        </a:spcBef>
        <a:buFont typeface="Arial"/>
        <a:buChar char="•"/>
        <a:defRPr sz="3200" kern="1200">
          <a:solidFill>
            <a:schemeClr val="tx1"/>
          </a:solidFill>
          <a:latin typeface="+mj-lt"/>
          <a:ea typeface="+mn-ea"/>
          <a:cs typeface="+mn-cs"/>
        </a:defRPr>
      </a:lvl1pPr>
      <a:lvl2pPr marL="742931" indent="-285743" algn="l" defTabSz="457189" rtl="0" eaLnBrk="1" latinLnBrk="0" hangingPunct="1">
        <a:spcBef>
          <a:spcPct val="20000"/>
        </a:spcBef>
        <a:buFont typeface="Arial"/>
        <a:buChar char="–"/>
        <a:defRPr sz="2800" kern="1200">
          <a:solidFill>
            <a:schemeClr val="tx1"/>
          </a:solidFill>
          <a:latin typeface="+mj-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j-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j-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j-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3" Type="http://schemas.openxmlformats.org/officeDocument/2006/relationships/hyperlink" Target="http://www.niaaa.nih.gov/" TargetMode="External"/><Relationship Id="rId18" Type="http://schemas.openxmlformats.org/officeDocument/2006/relationships/image" Target="../media/image14.png"/><Relationship Id="rId26" Type="http://schemas.openxmlformats.org/officeDocument/2006/relationships/image" Target="../media/image18.png"/><Relationship Id="rId39" Type="http://schemas.openxmlformats.org/officeDocument/2006/relationships/hyperlink" Target="http://www.ninr.nih.gov/" TargetMode="External"/><Relationship Id="rId21" Type="http://schemas.openxmlformats.org/officeDocument/2006/relationships/hyperlink" Target="http://www.nichd.nih.gov/" TargetMode="External"/><Relationship Id="rId34" Type="http://schemas.openxmlformats.org/officeDocument/2006/relationships/image" Target="../media/image22.jpeg"/><Relationship Id="rId42" Type="http://schemas.openxmlformats.org/officeDocument/2006/relationships/image" Target="../media/image26.png"/><Relationship Id="rId47" Type="http://schemas.openxmlformats.org/officeDocument/2006/relationships/hyperlink" Target="http://www.fic.nih.gov/" TargetMode="External"/><Relationship Id="rId50" Type="http://schemas.openxmlformats.org/officeDocument/2006/relationships/image" Target="../media/image30.png"/><Relationship Id="rId55" Type="http://schemas.openxmlformats.org/officeDocument/2006/relationships/hyperlink" Target="http://clinicalcenter.nih.gov/" TargetMode="External"/><Relationship Id="rId7" Type="http://schemas.openxmlformats.org/officeDocument/2006/relationships/hyperlink" Target="http://www.nhlbi.nih.gov/" TargetMode="External"/><Relationship Id="rId2" Type="http://schemas.openxmlformats.org/officeDocument/2006/relationships/image" Target="../media/image6.jpeg"/><Relationship Id="rId16" Type="http://schemas.openxmlformats.org/officeDocument/2006/relationships/image" Target="../media/image13.png"/><Relationship Id="rId29" Type="http://schemas.openxmlformats.org/officeDocument/2006/relationships/hyperlink" Target="http://www.nida.nih.gov/" TargetMode="External"/><Relationship Id="rId11" Type="http://schemas.openxmlformats.org/officeDocument/2006/relationships/hyperlink" Target="http://www.nia.nih.gov/" TargetMode="External"/><Relationship Id="rId24" Type="http://schemas.openxmlformats.org/officeDocument/2006/relationships/image" Target="../media/image17.jpeg"/><Relationship Id="rId32" Type="http://schemas.openxmlformats.org/officeDocument/2006/relationships/image" Target="../media/image21.png"/><Relationship Id="rId37" Type="http://schemas.openxmlformats.org/officeDocument/2006/relationships/hyperlink" Target="http://www.ninds.nih.gov/" TargetMode="External"/><Relationship Id="rId40" Type="http://schemas.openxmlformats.org/officeDocument/2006/relationships/image" Target="../media/image25.png"/><Relationship Id="rId45" Type="http://schemas.openxmlformats.org/officeDocument/2006/relationships/hyperlink" Target="http://www.csr.nih.gov/" TargetMode="External"/><Relationship Id="rId53" Type="http://schemas.openxmlformats.org/officeDocument/2006/relationships/hyperlink" Target="http://www.ncrr.nih.gov/" TargetMode="External"/><Relationship Id="rId5" Type="http://schemas.openxmlformats.org/officeDocument/2006/relationships/hyperlink" Target="http://www.nei.nih.gov/" TargetMode="External"/><Relationship Id="rId10" Type="http://schemas.openxmlformats.org/officeDocument/2006/relationships/image" Target="../media/image10.png"/><Relationship Id="rId19" Type="http://schemas.openxmlformats.org/officeDocument/2006/relationships/hyperlink" Target="http://www.nibib.nih.gov/" TargetMode="External"/><Relationship Id="rId31" Type="http://schemas.openxmlformats.org/officeDocument/2006/relationships/hyperlink" Target="http://www.niehs.nih.gov/" TargetMode="External"/><Relationship Id="rId44" Type="http://schemas.openxmlformats.org/officeDocument/2006/relationships/image" Target="../media/image27.png"/><Relationship Id="rId52" Type="http://schemas.openxmlformats.org/officeDocument/2006/relationships/image" Target="../media/image31.png"/><Relationship Id="rId4" Type="http://schemas.openxmlformats.org/officeDocument/2006/relationships/image" Target="../media/image7.png"/><Relationship Id="rId9" Type="http://schemas.openxmlformats.org/officeDocument/2006/relationships/hyperlink" Target="http://www.nhgri.nih.gov/" TargetMode="External"/><Relationship Id="rId14" Type="http://schemas.openxmlformats.org/officeDocument/2006/relationships/image" Target="../media/image12.png"/><Relationship Id="rId22" Type="http://schemas.openxmlformats.org/officeDocument/2006/relationships/image" Target="../media/image16.png"/><Relationship Id="rId27" Type="http://schemas.openxmlformats.org/officeDocument/2006/relationships/hyperlink" Target="http://www.niddk.nih.gov/" TargetMode="External"/><Relationship Id="rId30" Type="http://schemas.openxmlformats.org/officeDocument/2006/relationships/image" Target="../media/image20.png"/><Relationship Id="rId35" Type="http://schemas.openxmlformats.org/officeDocument/2006/relationships/hyperlink" Target="http://www.nimh.nih.gov/" TargetMode="External"/><Relationship Id="rId43" Type="http://schemas.openxmlformats.org/officeDocument/2006/relationships/hyperlink" Target="http://www.cit.nih.gov/" TargetMode="External"/><Relationship Id="rId48" Type="http://schemas.openxmlformats.org/officeDocument/2006/relationships/image" Target="../media/image29.png"/><Relationship Id="rId56" Type="http://schemas.openxmlformats.org/officeDocument/2006/relationships/image" Target="../media/image33.png"/><Relationship Id="rId8" Type="http://schemas.openxmlformats.org/officeDocument/2006/relationships/image" Target="../media/image9.png"/><Relationship Id="rId51" Type="http://schemas.openxmlformats.org/officeDocument/2006/relationships/hyperlink" Target="http://www.ncmhd.nih.gov/" TargetMode="External"/><Relationship Id="rId3" Type="http://schemas.openxmlformats.org/officeDocument/2006/relationships/hyperlink" Target="http://www.nci.nih.gov/" TargetMode="External"/><Relationship Id="rId12" Type="http://schemas.openxmlformats.org/officeDocument/2006/relationships/image" Target="../media/image11.png"/><Relationship Id="rId17" Type="http://schemas.openxmlformats.org/officeDocument/2006/relationships/hyperlink" Target="http://www.niams.nih.gov/" TargetMode="External"/><Relationship Id="rId25" Type="http://schemas.openxmlformats.org/officeDocument/2006/relationships/hyperlink" Target="http://www.nidcr.nih.gov/" TargetMode="External"/><Relationship Id="rId33" Type="http://schemas.openxmlformats.org/officeDocument/2006/relationships/hyperlink" Target="http://www.nigms.nih.gov/" TargetMode="External"/><Relationship Id="rId38" Type="http://schemas.openxmlformats.org/officeDocument/2006/relationships/image" Target="../media/image24.png"/><Relationship Id="rId46" Type="http://schemas.openxmlformats.org/officeDocument/2006/relationships/image" Target="../media/image28.png"/><Relationship Id="rId20" Type="http://schemas.openxmlformats.org/officeDocument/2006/relationships/image" Target="../media/image15.jpeg"/><Relationship Id="rId41" Type="http://schemas.openxmlformats.org/officeDocument/2006/relationships/hyperlink" Target="http://www.nlm.nih.gov/" TargetMode="External"/><Relationship Id="rId54"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8.png"/><Relationship Id="rId15" Type="http://schemas.openxmlformats.org/officeDocument/2006/relationships/hyperlink" Target="http://www.niaid.nih.gov/" TargetMode="External"/><Relationship Id="rId23" Type="http://schemas.openxmlformats.org/officeDocument/2006/relationships/hyperlink" Target="http://www.nidcd.nih.gov/" TargetMode="External"/><Relationship Id="rId28" Type="http://schemas.openxmlformats.org/officeDocument/2006/relationships/image" Target="../media/image19.png"/><Relationship Id="rId36" Type="http://schemas.openxmlformats.org/officeDocument/2006/relationships/image" Target="../media/image23.jpeg"/><Relationship Id="rId49" Type="http://schemas.openxmlformats.org/officeDocument/2006/relationships/hyperlink" Target="http://www.nccam.nih.gov/"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grants.nih.gov/grants/guide/parent_announcements.htm"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grants.gov/" TargetMode="External"/><Relationship Id="rId2" Type="http://schemas.openxmlformats.org/officeDocument/2006/relationships/hyperlink" Target="https://grants.nih.gov/funding/explore-nih-opportunities/parent-announcements" TargetMode="External"/><Relationship Id="rId1" Type="http://schemas.openxmlformats.org/officeDocument/2006/relationships/slideLayout" Target="../slideLayouts/slideLayout3.xml"/><Relationship Id="rId4" Type="http://schemas.openxmlformats.org/officeDocument/2006/relationships/hyperlink" Target="https://grants.nih.gov/faqs#/highlighted-topics.htm?anchor=57794"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grants.nih.gov/grants/policy/nihgps/html5/section_2/2.3.7_policies_affecting_applications.htm" TargetMode="External"/><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nih.gov/web-modernization"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grants.nih.gov/policy-and-compliance"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grants.nih.gov/grants/guide/notice-files/NOT-OD-26-012.html" TargetMode="Externa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hyperlink" Target="https://grants.nih.gov/help/ic-staff-roles#program-officials" TargetMode="External"/><Relationship Id="rId2" Type="http://schemas.openxmlformats.org/officeDocument/2006/relationships/hyperlink" Target="https://grants.nih.gov/news-events/nih-extramural-nexus-news/2026/02/nih-institute-and-center-director-perspectives-on-implementing-the-nih-unified-funding-strategy" TargetMode="Externa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hyperlink" Target="mailto:morrissc@ucmail.uc.edu"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mailto:dukeaa@ucmail.uc.edu"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Box 1">
            <a:extLst>
              <a:ext uri="{FF2B5EF4-FFF2-40B4-BE49-F238E27FC236}">
                <a16:creationId xmlns:a16="http://schemas.microsoft.com/office/drawing/2014/main" id="{EE726AD0-B464-F3FC-656F-06B6FCA83501}"/>
              </a:ext>
            </a:extLst>
          </p:cNvPr>
          <p:cNvSpPr txBox="1">
            <a:spLocks noChangeArrowheads="1"/>
          </p:cNvSpPr>
          <p:nvPr/>
        </p:nvSpPr>
        <p:spPr bwMode="auto">
          <a:xfrm>
            <a:off x="1752600" y="228600"/>
            <a:ext cx="6629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3300"/>
              </a:buClr>
              <a:buSzPct val="80000"/>
              <a:defRPr sz="3200">
                <a:solidFill>
                  <a:schemeClr val="bg2"/>
                </a:solidFill>
                <a:latin typeface="Arial" panose="020B0604020202020204" pitchFamily="34" charset="0"/>
                <a:ea typeface="MS PGothic" panose="020B0600070205080204" pitchFamily="34" charset="-128"/>
              </a:defRPr>
            </a:lvl1pPr>
            <a:lvl2pPr marL="742950" indent="-285750">
              <a:spcBef>
                <a:spcPct val="20000"/>
              </a:spcBef>
              <a:buClr>
                <a:srgbClr val="FF3300"/>
              </a:buClr>
              <a:buSzPct val="8000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FF3300"/>
              </a:buClr>
              <a:buSzPct val="8000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ClrTx/>
              <a:buSzTx/>
            </a:pPr>
            <a:r>
              <a:rPr lang="en-US" altLang="en-US" sz="2800" dirty="0">
                <a:solidFill>
                  <a:srgbClr val="FF0000"/>
                </a:solidFill>
              </a:rPr>
              <a:t>Navigating the NIH</a:t>
            </a:r>
            <a:endParaRPr lang="en-US" altLang="en-US" sz="2800" dirty="0">
              <a:solidFill>
                <a:srgbClr val="FF0000"/>
              </a:solidFill>
              <a:latin typeface="Times New Roman" panose="02020603050405020304" pitchFamily="18" charset="0"/>
            </a:endParaRPr>
          </a:p>
        </p:txBody>
      </p:sp>
      <p:pic>
        <p:nvPicPr>
          <p:cNvPr id="6147" name="Picture 12">
            <a:extLst>
              <a:ext uri="{FF2B5EF4-FFF2-40B4-BE49-F238E27FC236}">
                <a16:creationId xmlns:a16="http://schemas.microsoft.com/office/drawing/2014/main" id="{96660AB4-5C11-06E6-F47C-13628A67BF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19463" y="1147763"/>
            <a:ext cx="3495675"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4E0CBA-47D5-23F9-7767-6454292F730B}"/>
              </a:ext>
            </a:extLst>
          </p:cNvPr>
          <p:cNvSpPr txBox="1"/>
          <p:nvPr/>
        </p:nvSpPr>
        <p:spPr>
          <a:xfrm>
            <a:off x="1905000" y="1066800"/>
            <a:ext cx="6934200" cy="3970318"/>
          </a:xfrm>
          <a:prstGeom prst="rect">
            <a:avLst/>
          </a:prstGeom>
          <a:noFill/>
        </p:spPr>
        <p:txBody>
          <a:bodyPr wrap="square">
            <a:spAutoFit/>
          </a:bodyPr>
          <a:lstStyle/>
          <a:p>
            <a:pPr marL="342900" indent="-342900">
              <a:buFont typeface="Wingdings" panose="05000000000000000000" pitchFamily="2" charset="2"/>
              <a:buChar char="§"/>
              <a:defRPr/>
            </a:pPr>
            <a:r>
              <a:rPr lang="en-US" sz="2800" dirty="0">
                <a:solidFill>
                  <a:schemeClr val="bg2"/>
                </a:solidFill>
                <a:latin typeface="+mj-lt"/>
              </a:rPr>
              <a:t>Brief overview of NIH organization and kinds of grants (activity codes) and key nomenclature</a:t>
            </a:r>
          </a:p>
          <a:p>
            <a:pPr marL="342900" indent="-342900">
              <a:buFont typeface="Wingdings" panose="05000000000000000000" pitchFamily="2" charset="2"/>
              <a:buChar char="§"/>
              <a:defRPr/>
            </a:pPr>
            <a:r>
              <a:rPr lang="en-US" sz="2800" dirty="0">
                <a:solidFill>
                  <a:schemeClr val="bg2"/>
                </a:solidFill>
                <a:latin typeface="+mj-lt"/>
              </a:rPr>
              <a:t>Changes to K awards</a:t>
            </a:r>
          </a:p>
          <a:p>
            <a:pPr marL="342900" indent="-342900">
              <a:buFont typeface="Wingdings" panose="05000000000000000000" pitchFamily="2" charset="2"/>
              <a:buChar char="§"/>
              <a:defRPr/>
            </a:pPr>
            <a:r>
              <a:rPr lang="en-US" sz="2800" dirty="0">
                <a:solidFill>
                  <a:schemeClr val="bg2"/>
                </a:solidFill>
                <a:latin typeface="+mj-lt"/>
              </a:rPr>
              <a:t>New grant types</a:t>
            </a:r>
          </a:p>
          <a:p>
            <a:pPr marL="342900" indent="-342900">
              <a:buFont typeface="Wingdings" panose="05000000000000000000" pitchFamily="2" charset="2"/>
              <a:buChar char="§"/>
              <a:defRPr/>
            </a:pPr>
            <a:r>
              <a:rPr lang="en-US" sz="2800" dirty="0">
                <a:solidFill>
                  <a:schemeClr val="bg2"/>
                </a:solidFill>
                <a:latin typeface="+mj-lt"/>
              </a:rPr>
              <a:t>New review information</a:t>
            </a:r>
          </a:p>
          <a:p>
            <a:pPr marL="342900" indent="-342900">
              <a:buFont typeface="Wingdings" panose="05000000000000000000" pitchFamily="2" charset="2"/>
              <a:buChar char="§"/>
              <a:defRPr/>
            </a:pPr>
            <a:r>
              <a:rPr lang="en-US" sz="2800" dirty="0">
                <a:solidFill>
                  <a:schemeClr val="bg2"/>
                </a:solidFill>
                <a:latin typeface="+mj-lt"/>
              </a:rPr>
              <a:t>NIH staff and their roles and responsibilities</a:t>
            </a:r>
          </a:p>
          <a:p>
            <a:pPr marL="342900" indent="-342900">
              <a:buFont typeface="Wingdings" panose="05000000000000000000" pitchFamily="2" charset="2"/>
              <a:buChar char="§"/>
              <a:defRPr/>
            </a:pPr>
            <a:r>
              <a:rPr lang="en-US" sz="2800" dirty="0">
                <a:solidFill>
                  <a:schemeClr val="bg2"/>
                </a:solidFill>
                <a:latin typeface="+mj-lt"/>
              </a:rPr>
              <a:t>Upcoming changes to LOS</a:t>
            </a:r>
          </a:p>
        </p:txBody>
      </p:sp>
      <p:sp>
        <p:nvSpPr>
          <p:cNvPr id="3" name="Title 1">
            <a:extLst>
              <a:ext uri="{FF2B5EF4-FFF2-40B4-BE49-F238E27FC236}">
                <a16:creationId xmlns:a16="http://schemas.microsoft.com/office/drawing/2014/main" id="{EBA546E7-F7A2-89C9-E543-F4F6EC6A8B3C}"/>
              </a:ext>
            </a:extLst>
          </p:cNvPr>
          <p:cNvSpPr txBox="1">
            <a:spLocks/>
          </p:cNvSpPr>
          <p:nvPr/>
        </p:nvSpPr>
        <p:spPr>
          <a:xfrm>
            <a:off x="2632075" y="76200"/>
            <a:ext cx="6477000" cy="642938"/>
          </a:xfrm>
          <a:prstGeom prst="rect">
            <a:avLst/>
          </a:prstGeom>
        </p:spPr>
        <p:txBody>
          <a:bodyPr/>
          <a:lstStyle>
            <a:lvl1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mj-lt"/>
                <a:ea typeface="MS PGothic" pitchFamily="34" charset="-128"/>
                <a:cs typeface="MS PGothic" charset="0"/>
              </a:defRPr>
            </a:lvl1pPr>
            <a:lvl2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2pPr>
            <a:lvl3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3pPr>
            <a:lvl4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4pPr>
            <a:lvl5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5pPr>
            <a:lvl6pPr marL="4572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6pPr>
            <a:lvl7pPr marL="9144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7pPr>
            <a:lvl8pPr marL="13716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8pPr>
            <a:lvl9pPr marL="18288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9pPr>
          </a:lstStyle>
          <a:p>
            <a:pPr>
              <a:defRPr/>
            </a:pPr>
            <a:endParaRPr lang="en-US" sz="4000" kern="0" dirty="0">
              <a:solidFill>
                <a:schemeClr val="bg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2">
            <a:extLst>
              <a:ext uri="{FF2B5EF4-FFF2-40B4-BE49-F238E27FC236}">
                <a16:creationId xmlns:a16="http://schemas.microsoft.com/office/drawing/2014/main" id="{C7E5EEBA-9934-BCAA-3D44-57DE09C8309B}"/>
              </a:ext>
            </a:extLst>
          </p:cNvPr>
          <p:cNvSpPr>
            <a:spLocks noGrp="1"/>
          </p:cNvSpPr>
          <p:nvPr>
            <p:ph type="sldNum" sz="quarter" idx="12"/>
          </p:nvPr>
        </p:nvSpPr>
        <p:spPr bwMode="auto">
          <a:xfrm>
            <a:off x="8551863" y="6065838"/>
            <a:ext cx="363537" cy="3889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3300"/>
              </a:buClr>
              <a:buSzPct val="80000"/>
              <a:defRPr sz="3200">
                <a:solidFill>
                  <a:schemeClr val="bg2"/>
                </a:solidFill>
                <a:latin typeface="Arial" panose="020B0604020202020204" pitchFamily="34" charset="0"/>
                <a:ea typeface="MS PGothic" panose="020B0600070205080204" pitchFamily="34" charset="-128"/>
              </a:defRPr>
            </a:lvl1pPr>
            <a:lvl2pPr marL="742950" indent="-285750">
              <a:spcBef>
                <a:spcPct val="20000"/>
              </a:spcBef>
              <a:buClr>
                <a:srgbClr val="FF3300"/>
              </a:buClr>
              <a:buSzPct val="8000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FF3300"/>
              </a:buClr>
              <a:buSzPct val="8000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pPr>
            <a:fld id="{A7761D0B-0D2E-134D-AE91-4F49DA3D2B1B}" type="slidenum">
              <a:rPr lang="en-US" altLang="en-US" sz="2400">
                <a:solidFill>
                  <a:schemeClr val="tx1"/>
                </a:solidFill>
                <a:latin typeface="Times New Roman" panose="02020603050405020304" pitchFamily="18" charset="0"/>
              </a:rPr>
              <a:pPr>
                <a:spcBef>
                  <a:spcPct val="0"/>
                </a:spcBef>
                <a:buClrTx/>
                <a:buSzTx/>
              </a:pPr>
              <a:t>3</a:t>
            </a:fld>
            <a:endParaRPr lang="en-US" altLang="en-US" sz="2400">
              <a:solidFill>
                <a:schemeClr val="tx1"/>
              </a:solidFill>
              <a:latin typeface="Times New Roman" panose="02020603050405020304" pitchFamily="18" charset="0"/>
            </a:endParaRPr>
          </a:p>
        </p:txBody>
      </p:sp>
      <p:pic>
        <p:nvPicPr>
          <p:cNvPr id="9219" name="Content Placeholder 4">
            <a:extLst>
              <a:ext uri="{FF2B5EF4-FFF2-40B4-BE49-F238E27FC236}">
                <a16:creationId xmlns:a16="http://schemas.microsoft.com/office/drawing/2014/main" id="{B798A073-9E33-A16A-38BB-A42198753F52}"/>
              </a:ext>
            </a:extLst>
          </p:cNvPr>
          <p:cNvPicPr>
            <a:picLocks noGrp="1"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57713" y="912813"/>
            <a:ext cx="420052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4" descr="NCI Logo">
            <a:hlinkClick r:id="rId3"/>
            <a:extLst>
              <a:ext uri="{FF2B5EF4-FFF2-40B4-BE49-F238E27FC236}">
                <a16:creationId xmlns:a16="http://schemas.microsoft.com/office/drawing/2014/main" id="{20DA6058-506A-4009-DE27-BA443B2079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4238" y="3032125"/>
            <a:ext cx="4572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descr="NEI logo">
            <a:hlinkClick r:id="rId5"/>
            <a:extLst>
              <a:ext uri="{FF2B5EF4-FFF2-40B4-BE49-F238E27FC236}">
                <a16:creationId xmlns:a16="http://schemas.microsoft.com/office/drawing/2014/main" id="{8D821E7B-6740-D31B-D542-FF697FC19E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4238" y="2498725"/>
            <a:ext cx="4191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6" descr="NHLBI logo">
            <a:hlinkClick r:id="rId7"/>
            <a:extLst>
              <a:ext uri="{FF2B5EF4-FFF2-40B4-BE49-F238E27FC236}">
                <a16:creationId xmlns:a16="http://schemas.microsoft.com/office/drawing/2014/main" id="{E1EE5C08-7386-ED47-41C5-1BC054969F8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18038" y="1736725"/>
            <a:ext cx="7239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7" descr="NHGRI logo">
            <a:hlinkClick r:id="rId9"/>
            <a:extLst>
              <a:ext uri="{FF2B5EF4-FFF2-40B4-BE49-F238E27FC236}">
                <a16:creationId xmlns:a16="http://schemas.microsoft.com/office/drawing/2014/main" id="{72ED38DC-2BBF-A69E-5102-7A8B015091C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94238" y="1127125"/>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8" descr="NIA logo">
            <a:hlinkClick r:id="rId11"/>
            <a:extLst>
              <a:ext uri="{FF2B5EF4-FFF2-40B4-BE49-F238E27FC236}">
                <a16:creationId xmlns:a16="http://schemas.microsoft.com/office/drawing/2014/main" id="{C8C7E10A-CC8A-4E17-9FE6-ABF78E3AD3D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80038" y="1127125"/>
            <a:ext cx="571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Picture 9" descr="NIAAA logo">
            <a:hlinkClick r:id="rId13"/>
            <a:extLst>
              <a:ext uri="{FF2B5EF4-FFF2-40B4-BE49-F238E27FC236}">
                <a16:creationId xmlns:a16="http://schemas.microsoft.com/office/drawing/2014/main" id="{D1E24143-5E26-4607-DFF8-03629F52BD0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42038" y="1127125"/>
            <a:ext cx="7239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10" descr="NIAID logo">
            <a:hlinkClick r:id="rId15"/>
            <a:extLst>
              <a:ext uri="{FF2B5EF4-FFF2-40B4-BE49-F238E27FC236}">
                <a16:creationId xmlns:a16="http://schemas.microsoft.com/office/drawing/2014/main" id="{6B881EE5-7F1C-82BD-36A5-B8ED94A4408D}"/>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980238" y="1050925"/>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7" name="Picture 11" descr="NIAMS logo">
            <a:hlinkClick r:id="rId17"/>
            <a:extLst>
              <a:ext uri="{FF2B5EF4-FFF2-40B4-BE49-F238E27FC236}">
                <a16:creationId xmlns:a16="http://schemas.microsoft.com/office/drawing/2014/main" id="{6B891B16-243D-6BBB-C181-3F8FBE8EC55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666038" y="1104900"/>
            <a:ext cx="9525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8" name="Picture 12" descr="NIBIB logo">
            <a:hlinkClick r:id="rId19"/>
            <a:extLst>
              <a:ext uri="{FF2B5EF4-FFF2-40B4-BE49-F238E27FC236}">
                <a16:creationId xmlns:a16="http://schemas.microsoft.com/office/drawing/2014/main" id="{1093E083-C4E9-525D-1BB0-E2896041CAA0}"/>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123238" y="1736725"/>
            <a:ext cx="4667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9" name="Picture 13" descr="NICHD logo">
            <a:hlinkClick r:id="rId21"/>
            <a:extLst>
              <a:ext uri="{FF2B5EF4-FFF2-40B4-BE49-F238E27FC236}">
                <a16:creationId xmlns:a16="http://schemas.microsoft.com/office/drawing/2014/main" id="{E144709A-49C4-51A6-8D02-1960E1727CEB}"/>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846638" y="5241925"/>
            <a:ext cx="9525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0" name="Picture 14" descr="NIDCD logo">
            <a:hlinkClick r:id="rId23"/>
            <a:extLst>
              <a:ext uri="{FF2B5EF4-FFF2-40B4-BE49-F238E27FC236}">
                <a16:creationId xmlns:a16="http://schemas.microsoft.com/office/drawing/2014/main" id="{00AF1A09-124B-02B4-5024-484FABC39487}"/>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456238" y="4556125"/>
            <a:ext cx="7239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1" name="Picture 15" descr="NIDCR logo">
            <a:hlinkClick r:id="rId25"/>
            <a:extLst>
              <a:ext uri="{FF2B5EF4-FFF2-40B4-BE49-F238E27FC236}">
                <a16:creationId xmlns:a16="http://schemas.microsoft.com/office/drawing/2014/main" id="{A6CD8AD9-8F45-09CB-43BA-8A2CC8E4B734}"/>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523038" y="4022725"/>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2" name="Picture 16" descr="NIDDK logo">
            <a:hlinkClick r:id="rId27"/>
            <a:extLst>
              <a:ext uri="{FF2B5EF4-FFF2-40B4-BE49-F238E27FC236}">
                <a16:creationId xmlns:a16="http://schemas.microsoft.com/office/drawing/2014/main" id="{F8832505-8122-5D1E-C879-477474DFCA7A}"/>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380038" y="4251325"/>
            <a:ext cx="962025"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3" name="Picture 17" descr="NIDA logo">
            <a:hlinkClick r:id="rId29"/>
            <a:extLst>
              <a:ext uri="{FF2B5EF4-FFF2-40B4-BE49-F238E27FC236}">
                <a16:creationId xmlns:a16="http://schemas.microsoft.com/office/drawing/2014/main" id="{62BEB8B3-57FD-888F-7422-4CC688D5075C}"/>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989638" y="5241925"/>
            <a:ext cx="5715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18" descr="NIEHS logo">
            <a:hlinkClick r:id="rId31"/>
            <a:extLst>
              <a:ext uri="{FF2B5EF4-FFF2-40B4-BE49-F238E27FC236}">
                <a16:creationId xmlns:a16="http://schemas.microsoft.com/office/drawing/2014/main" id="{0574336D-38AA-B1E7-9819-99E538761F31}"/>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6751638" y="5165725"/>
            <a:ext cx="4762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19" descr="NIGMS logo">
            <a:hlinkClick r:id="rId33"/>
            <a:extLst>
              <a:ext uri="{FF2B5EF4-FFF2-40B4-BE49-F238E27FC236}">
                <a16:creationId xmlns:a16="http://schemas.microsoft.com/office/drawing/2014/main" id="{522D765D-C07F-8411-4C39-5C2372D13DF2}"/>
              </a:ext>
            </a:extLst>
          </p:cNvPr>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7437438" y="5165725"/>
            <a:ext cx="4762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Picture 20" descr="NIMH logo">
            <a:hlinkClick r:id="rId35"/>
            <a:extLst>
              <a:ext uri="{FF2B5EF4-FFF2-40B4-BE49-F238E27FC236}">
                <a16:creationId xmlns:a16="http://schemas.microsoft.com/office/drawing/2014/main" id="{B985DDD7-6451-95FA-D442-CF17BAC5C749}"/>
              </a:ext>
            </a:extLst>
          </p:cNvPr>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4694238" y="3565525"/>
            <a:ext cx="5715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7" name="Picture 21" descr="NINDS logo">
            <a:hlinkClick r:id="rId37"/>
            <a:extLst>
              <a:ext uri="{FF2B5EF4-FFF2-40B4-BE49-F238E27FC236}">
                <a16:creationId xmlns:a16="http://schemas.microsoft.com/office/drawing/2014/main" id="{C0A79D6F-24F6-EB65-D8FD-72DFC322887E}"/>
              </a:ext>
            </a:extLst>
          </p:cNvPr>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6370638" y="4556125"/>
            <a:ext cx="4762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8" name="Picture 22" descr="NINR logo">
            <a:hlinkClick r:id="rId39"/>
            <a:extLst>
              <a:ext uri="{FF2B5EF4-FFF2-40B4-BE49-F238E27FC236}">
                <a16:creationId xmlns:a16="http://schemas.microsoft.com/office/drawing/2014/main" id="{CD77254A-A8F4-D420-52B1-04821AF1DA9A}"/>
              </a:ext>
            </a:extLst>
          </p:cNvPr>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7132638" y="4098925"/>
            <a:ext cx="6000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9" name="Picture 23" descr="NLM logo">
            <a:hlinkClick r:id="rId41"/>
            <a:extLst>
              <a:ext uri="{FF2B5EF4-FFF2-40B4-BE49-F238E27FC236}">
                <a16:creationId xmlns:a16="http://schemas.microsoft.com/office/drawing/2014/main" id="{60D460F3-3DBE-E1D1-71EF-9EC9C1B843DF}"/>
              </a:ext>
            </a:extLst>
          </p:cNvPr>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4694238" y="4175125"/>
            <a:ext cx="4762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0" name="Picture 24" descr="CIT logo">
            <a:hlinkClick r:id="rId43"/>
            <a:extLst>
              <a:ext uri="{FF2B5EF4-FFF2-40B4-BE49-F238E27FC236}">
                <a16:creationId xmlns:a16="http://schemas.microsoft.com/office/drawing/2014/main" id="{DC07921C-0E44-7B4F-10E0-B6B32CD408D8}"/>
              </a:ext>
            </a:extLst>
          </p:cNvPr>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4770438" y="4784725"/>
            <a:ext cx="3810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1" name="Picture 25" descr="CSR logo">
            <a:hlinkClick r:id="rId45"/>
            <a:extLst>
              <a:ext uri="{FF2B5EF4-FFF2-40B4-BE49-F238E27FC236}">
                <a16:creationId xmlns:a16="http://schemas.microsoft.com/office/drawing/2014/main" id="{6A98751C-B3CF-52CE-75C6-093BB7A12738}"/>
              </a:ext>
            </a:extLst>
          </p:cNvPr>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6980238" y="4632325"/>
            <a:ext cx="96202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2" name="Picture 26" descr="FIC logo">
            <a:hlinkClick r:id="rId47"/>
            <a:extLst>
              <a:ext uri="{FF2B5EF4-FFF2-40B4-BE49-F238E27FC236}">
                <a16:creationId xmlns:a16="http://schemas.microsoft.com/office/drawing/2014/main" id="{5292444A-8BBC-FCD1-BD53-DF47AF57A2F8}"/>
              </a:ext>
            </a:extLst>
          </p:cNvPr>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8123238" y="2422525"/>
            <a:ext cx="4286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3" name="Picture 27" descr="NCCAM logo">
            <a:hlinkClick r:id="rId49"/>
            <a:extLst>
              <a:ext uri="{FF2B5EF4-FFF2-40B4-BE49-F238E27FC236}">
                <a16:creationId xmlns:a16="http://schemas.microsoft.com/office/drawing/2014/main" id="{A0AFDE73-D2BC-5E42-A1FC-53BDE78B3772}"/>
              </a:ext>
            </a:extLst>
          </p:cNvPr>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7894638" y="3184525"/>
            <a:ext cx="66675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4" name="Picture 28" descr="NCMHD logo">
            <a:hlinkClick r:id="rId51"/>
            <a:extLst>
              <a:ext uri="{FF2B5EF4-FFF2-40B4-BE49-F238E27FC236}">
                <a16:creationId xmlns:a16="http://schemas.microsoft.com/office/drawing/2014/main" id="{9C32E389-12DC-C2AD-569B-DC6B5E7DDD7C}"/>
              </a:ext>
            </a:extLst>
          </p:cNvPr>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8275638" y="3717925"/>
            <a:ext cx="2952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5" name="Picture 29" descr="NCRR logo">
            <a:hlinkClick r:id="rId53"/>
            <a:extLst>
              <a:ext uri="{FF2B5EF4-FFF2-40B4-BE49-F238E27FC236}">
                <a16:creationId xmlns:a16="http://schemas.microsoft.com/office/drawing/2014/main" id="{5C1CEA7C-5189-7E6B-F612-BF9AD35AA59E}"/>
              </a:ext>
            </a:extLst>
          </p:cNvPr>
          <p:cNvPicPr>
            <a:picLocks noChangeAspect="1" noChangeArrowheads="1"/>
          </p:cNvPicPr>
          <p:nvPr/>
        </p:nvPicPr>
        <p:blipFill>
          <a:blip r:embed="rId54">
            <a:extLst>
              <a:ext uri="{28A0092B-C50C-407E-A947-70E740481C1C}">
                <a14:useLocalDpi xmlns:a14="http://schemas.microsoft.com/office/drawing/2010/main" val="0"/>
              </a:ext>
            </a:extLst>
          </a:blip>
          <a:srcRect/>
          <a:stretch>
            <a:fillRect/>
          </a:stretch>
        </p:blipFill>
        <p:spPr bwMode="auto">
          <a:xfrm>
            <a:off x="8123238" y="4556125"/>
            <a:ext cx="438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6" name="Picture 30" descr="CC logo">
            <a:hlinkClick r:id="rId55"/>
            <a:extLst>
              <a:ext uri="{FF2B5EF4-FFF2-40B4-BE49-F238E27FC236}">
                <a16:creationId xmlns:a16="http://schemas.microsoft.com/office/drawing/2014/main" id="{7FFF7A47-C593-27E1-E359-173099AAF33B}"/>
              </a:ext>
            </a:extLst>
          </p:cNvPr>
          <p:cNvPicPr>
            <a:picLocks noChangeAspect="1" noChangeArrowheads="1"/>
          </p:cNvPicPr>
          <p:nvPr/>
        </p:nvPicPr>
        <p:blipFill>
          <a:blip r:embed="rId56">
            <a:extLst>
              <a:ext uri="{28A0092B-C50C-407E-A947-70E740481C1C}">
                <a14:useLocalDpi xmlns:a14="http://schemas.microsoft.com/office/drawing/2010/main" val="0"/>
              </a:ext>
            </a:extLst>
          </a:blip>
          <a:srcRect/>
          <a:stretch>
            <a:fillRect/>
          </a:stretch>
        </p:blipFill>
        <p:spPr bwMode="auto">
          <a:xfrm>
            <a:off x="8123238" y="5165725"/>
            <a:ext cx="4286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47" name="Content Placeholder 2">
            <a:extLst>
              <a:ext uri="{FF2B5EF4-FFF2-40B4-BE49-F238E27FC236}">
                <a16:creationId xmlns:a16="http://schemas.microsoft.com/office/drawing/2014/main" id="{750D7588-C2F3-A668-45F4-361BD562903E}"/>
              </a:ext>
            </a:extLst>
          </p:cNvPr>
          <p:cNvSpPr>
            <a:spLocks noGrp="1"/>
          </p:cNvSpPr>
          <p:nvPr/>
        </p:nvSpPr>
        <p:spPr bwMode="auto">
          <a:xfrm>
            <a:off x="1576388" y="1235075"/>
            <a:ext cx="2432050"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3300"/>
              </a:buClr>
              <a:buSzPct val="80000"/>
              <a:defRPr sz="3200">
                <a:solidFill>
                  <a:schemeClr val="bg2"/>
                </a:solidFill>
                <a:latin typeface="Arial" panose="020B0604020202020204" pitchFamily="34" charset="0"/>
                <a:ea typeface="MS PGothic" panose="020B0600070205080204" pitchFamily="34" charset="-128"/>
              </a:defRPr>
            </a:lvl1pPr>
            <a:lvl2pPr marL="742950" indent="-285750">
              <a:spcBef>
                <a:spcPct val="20000"/>
              </a:spcBef>
              <a:buClr>
                <a:srgbClr val="FF3300"/>
              </a:buClr>
              <a:buSzPct val="8000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FF3300"/>
              </a:buClr>
              <a:buSzPct val="8000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9pPr>
          </a:lstStyle>
          <a:p>
            <a:pPr>
              <a:spcBef>
                <a:spcPts val="1200"/>
              </a:spcBef>
              <a:buClrTx/>
              <a:buSzTx/>
            </a:pPr>
            <a:r>
              <a:rPr lang="en-US" altLang="en-US" sz="2000" b="1">
                <a:solidFill>
                  <a:srgbClr val="003399"/>
                </a:solidFill>
              </a:rPr>
              <a:t>NIH is made up of 27 Institutes and Centers.</a:t>
            </a:r>
          </a:p>
          <a:p>
            <a:pPr>
              <a:spcBef>
                <a:spcPts val="1200"/>
              </a:spcBef>
              <a:buClrTx/>
              <a:buSzTx/>
            </a:pPr>
            <a:r>
              <a:rPr lang="en-US" altLang="en-US" sz="2000" b="1">
                <a:solidFill>
                  <a:srgbClr val="003399"/>
                </a:solidFill>
              </a:rPr>
              <a:t>Each has a specific research and research training agenda, focusing on particular diseases or body systems</a:t>
            </a:r>
          </a:p>
        </p:txBody>
      </p:sp>
      <p:sp>
        <p:nvSpPr>
          <p:cNvPr id="33" name="Text Box 4">
            <a:extLst>
              <a:ext uri="{FF2B5EF4-FFF2-40B4-BE49-F238E27FC236}">
                <a16:creationId xmlns:a16="http://schemas.microsoft.com/office/drawing/2014/main" id="{C52CFFC5-AED5-E711-76DB-D30E8D04ED75}"/>
              </a:ext>
            </a:extLst>
          </p:cNvPr>
          <p:cNvSpPr txBox="1">
            <a:spLocks noChangeArrowheads="1"/>
          </p:cNvSpPr>
          <p:nvPr/>
        </p:nvSpPr>
        <p:spPr bwMode="auto">
          <a:xfrm>
            <a:off x="4591050" y="5873750"/>
            <a:ext cx="4552950" cy="831850"/>
          </a:xfrm>
          <a:prstGeom prst="rect">
            <a:avLst/>
          </a:prstGeom>
          <a:noFill/>
          <a:ln>
            <a:noFill/>
          </a:ln>
          <a:effectLst/>
        </p:spPr>
        <p:txBody>
          <a:bodyPr>
            <a:spAutoFit/>
          </a:bodyPr>
          <a:lstStyle>
            <a:lvl1pPr>
              <a:lnSpc>
                <a:spcPct val="90000"/>
              </a:lnSpc>
              <a:spcBef>
                <a:spcPts val="1000"/>
              </a:spcBef>
              <a:buClr>
                <a:srgbClr val="6899AA"/>
              </a:buClr>
              <a:buFont typeface="Arial" charset="0"/>
              <a:buChar char="•"/>
              <a:defRPr sz="2800">
                <a:solidFill>
                  <a:schemeClr val="tx1"/>
                </a:solidFill>
                <a:latin typeface="Arial" charset="0"/>
              </a:defRPr>
            </a:lvl1pPr>
            <a:lvl2pPr marL="742950" indent="-285750">
              <a:lnSpc>
                <a:spcPct val="90000"/>
              </a:lnSpc>
              <a:spcBef>
                <a:spcPts val="500"/>
              </a:spcBef>
              <a:buClr>
                <a:srgbClr val="6899AA"/>
              </a:buClr>
              <a:buFont typeface="Arial" charset="0"/>
              <a:buChar char="•"/>
              <a:defRPr sz="2400">
                <a:solidFill>
                  <a:schemeClr val="tx1"/>
                </a:solidFill>
                <a:latin typeface="Arial" charset="0"/>
              </a:defRPr>
            </a:lvl2pPr>
            <a:lvl3pPr marL="1143000" indent="-228600">
              <a:lnSpc>
                <a:spcPct val="90000"/>
              </a:lnSpc>
              <a:spcBef>
                <a:spcPts val="500"/>
              </a:spcBef>
              <a:buClr>
                <a:srgbClr val="6899AA"/>
              </a:buClr>
              <a:buFont typeface="Arial" charset="0"/>
              <a:buChar char="•"/>
              <a:defRPr sz="2000">
                <a:solidFill>
                  <a:schemeClr val="tx1"/>
                </a:solidFill>
                <a:latin typeface="Arial" charset="0"/>
              </a:defRPr>
            </a:lvl3pPr>
            <a:lvl4pPr marL="1600200" indent="-228600">
              <a:lnSpc>
                <a:spcPct val="90000"/>
              </a:lnSpc>
              <a:spcBef>
                <a:spcPts val="500"/>
              </a:spcBef>
              <a:buClr>
                <a:srgbClr val="6899AA"/>
              </a:buClr>
              <a:buFont typeface="Arial" charset="0"/>
              <a:buChar char="•"/>
              <a:defRPr>
                <a:solidFill>
                  <a:schemeClr val="tx1"/>
                </a:solidFill>
                <a:latin typeface="Arial" charset="0"/>
              </a:defRPr>
            </a:lvl4pPr>
            <a:lvl5pPr marL="2057400" indent="-228600">
              <a:lnSpc>
                <a:spcPct val="90000"/>
              </a:lnSpc>
              <a:spcBef>
                <a:spcPts val="500"/>
              </a:spcBef>
              <a:buClr>
                <a:srgbClr val="6899AA"/>
              </a:buClr>
              <a:buFont typeface="Arial" charset="0"/>
              <a:buChar char="•"/>
              <a:defRPr>
                <a:solidFill>
                  <a:schemeClr val="tx1"/>
                </a:solidFill>
                <a:latin typeface="Arial" charset="0"/>
              </a:defRPr>
            </a:lvl5pPr>
            <a:lvl6pPr marL="2514600" indent="-228600" eaLnBrk="0" fontAlgn="base" hangingPunct="0">
              <a:lnSpc>
                <a:spcPct val="90000"/>
              </a:lnSpc>
              <a:spcBef>
                <a:spcPts val="500"/>
              </a:spcBef>
              <a:spcAft>
                <a:spcPct val="0"/>
              </a:spcAft>
              <a:buClr>
                <a:srgbClr val="6899AA"/>
              </a:buClr>
              <a:buFont typeface="Arial" charset="0"/>
              <a:buChar char="•"/>
              <a:defRPr>
                <a:solidFill>
                  <a:schemeClr val="tx1"/>
                </a:solidFill>
                <a:latin typeface="Arial" charset="0"/>
              </a:defRPr>
            </a:lvl6pPr>
            <a:lvl7pPr marL="2971800" indent="-228600" eaLnBrk="0" fontAlgn="base" hangingPunct="0">
              <a:lnSpc>
                <a:spcPct val="90000"/>
              </a:lnSpc>
              <a:spcBef>
                <a:spcPts val="500"/>
              </a:spcBef>
              <a:spcAft>
                <a:spcPct val="0"/>
              </a:spcAft>
              <a:buClr>
                <a:srgbClr val="6899AA"/>
              </a:buClr>
              <a:buFont typeface="Arial" charset="0"/>
              <a:buChar char="•"/>
              <a:defRPr>
                <a:solidFill>
                  <a:schemeClr val="tx1"/>
                </a:solidFill>
                <a:latin typeface="Arial" charset="0"/>
              </a:defRPr>
            </a:lvl7pPr>
            <a:lvl8pPr marL="3429000" indent="-228600" eaLnBrk="0" fontAlgn="base" hangingPunct="0">
              <a:lnSpc>
                <a:spcPct val="90000"/>
              </a:lnSpc>
              <a:spcBef>
                <a:spcPts val="500"/>
              </a:spcBef>
              <a:spcAft>
                <a:spcPct val="0"/>
              </a:spcAft>
              <a:buClr>
                <a:srgbClr val="6899AA"/>
              </a:buClr>
              <a:buFont typeface="Arial" charset="0"/>
              <a:buChar char="•"/>
              <a:defRPr>
                <a:solidFill>
                  <a:schemeClr val="tx1"/>
                </a:solidFill>
                <a:latin typeface="Arial" charset="0"/>
              </a:defRPr>
            </a:lvl8pPr>
            <a:lvl9pPr marL="3886200" indent="-228600" eaLnBrk="0" fontAlgn="base" hangingPunct="0">
              <a:lnSpc>
                <a:spcPct val="90000"/>
              </a:lnSpc>
              <a:spcBef>
                <a:spcPts val="500"/>
              </a:spcBef>
              <a:spcAft>
                <a:spcPct val="0"/>
              </a:spcAft>
              <a:buClr>
                <a:srgbClr val="6899AA"/>
              </a:buClr>
              <a:buFont typeface="Arial" charset="0"/>
              <a:buChar char="•"/>
              <a:defRPr>
                <a:solidFill>
                  <a:schemeClr val="tx1"/>
                </a:solidFill>
                <a:latin typeface="Arial" charset="0"/>
              </a:defRPr>
            </a:lvl9pPr>
          </a:lstStyle>
          <a:p>
            <a:pPr eaLnBrk="1" hangingPunct="1">
              <a:lnSpc>
                <a:spcPct val="100000"/>
              </a:lnSpc>
              <a:spcBef>
                <a:spcPct val="0"/>
              </a:spcBef>
              <a:buClrTx/>
              <a:buFontTx/>
              <a:buNone/>
              <a:defRPr/>
            </a:pPr>
            <a:r>
              <a:rPr lang="en-US" altLang="en-US" sz="1600" dirty="0">
                <a:solidFill>
                  <a:srgbClr val="000000"/>
                </a:solidFill>
                <a:latin typeface="+mn-lt"/>
                <a:cs typeface="Tahoma" pitchFamily="34" charset="0"/>
              </a:rPr>
              <a:t>One agency of 11 within U.S. Department of Health and Human Services (HHS)</a:t>
            </a:r>
          </a:p>
          <a:p>
            <a:pPr eaLnBrk="1" hangingPunct="1">
              <a:lnSpc>
                <a:spcPct val="100000"/>
              </a:lnSpc>
              <a:spcBef>
                <a:spcPct val="0"/>
              </a:spcBef>
              <a:buClrTx/>
              <a:buFontTx/>
              <a:buNone/>
              <a:defRPr/>
            </a:pPr>
            <a:endParaRPr lang="en-US" altLang="en-US" sz="1600" dirty="0">
              <a:solidFill>
                <a:srgbClr val="000000"/>
              </a:solidFill>
              <a:latin typeface="+mn-lt"/>
              <a:cs typeface="Tahoma" pitchFamily="34" charset="0"/>
            </a:endParaRPr>
          </a:p>
        </p:txBody>
      </p:sp>
      <p:sp>
        <p:nvSpPr>
          <p:cNvPr id="9249" name="Rectangle 1">
            <a:extLst>
              <a:ext uri="{FF2B5EF4-FFF2-40B4-BE49-F238E27FC236}">
                <a16:creationId xmlns:a16="http://schemas.microsoft.com/office/drawing/2014/main" id="{CFDF8DA8-F7D4-BE6D-96AC-4BA9FCAE8CCA}"/>
              </a:ext>
            </a:extLst>
          </p:cNvPr>
          <p:cNvSpPr>
            <a:spLocks noChangeArrowheads="1"/>
          </p:cNvSpPr>
          <p:nvPr/>
        </p:nvSpPr>
        <p:spPr bwMode="auto">
          <a:xfrm>
            <a:off x="2928938" y="100013"/>
            <a:ext cx="4368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3300"/>
              </a:buClr>
              <a:buSzPct val="80000"/>
              <a:defRPr sz="3200">
                <a:solidFill>
                  <a:schemeClr val="bg2"/>
                </a:solidFill>
                <a:latin typeface="Arial" panose="020B0604020202020204" pitchFamily="34" charset="0"/>
                <a:ea typeface="MS PGothic" panose="020B0600070205080204" pitchFamily="34" charset="-128"/>
              </a:defRPr>
            </a:lvl1pPr>
            <a:lvl2pPr marL="742950" indent="-285750">
              <a:spcBef>
                <a:spcPct val="20000"/>
              </a:spcBef>
              <a:buClr>
                <a:srgbClr val="FF3300"/>
              </a:buClr>
              <a:buSzPct val="8000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FF3300"/>
              </a:buClr>
              <a:buSzPct val="8000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pPr>
            <a:r>
              <a:rPr lang="en-US" altLang="en-US" sz="3600">
                <a:solidFill>
                  <a:schemeClr val="bg1"/>
                </a:solidFill>
                <a:latin typeface="Times New Roman" panose="02020603050405020304" pitchFamily="18" charset="0"/>
              </a:rPr>
              <a:t>NIH organization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hevron 2">
            <a:extLst>
              <a:ext uri="{FF2B5EF4-FFF2-40B4-BE49-F238E27FC236}">
                <a16:creationId xmlns:a16="http://schemas.microsoft.com/office/drawing/2014/main" id="{FC3D9EB8-3752-E476-E9BE-BF7294BC9728}"/>
              </a:ext>
            </a:extLst>
          </p:cNvPr>
          <p:cNvSpPr/>
          <p:nvPr/>
        </p:nvSpPr>
        <p:spPr>
          <a:xfrm>
            <a:off x="4901912" y="3565937"/>
            <a:ext cx="884193" cy="491167"/>
          </a:xfrm>
          <a:prstGeom prst="chevron">
            <a:avLst/>
          </a:prstGeom>
          <a:solidFill>
            <a:srgbClr val="9E7BC5"/>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schemeClr val="tx1"/>
              </a:solidFill>
              <a:effectLst>
                <a:outerShdw blurRad="38100" dist="38100" dir="2700000" algn="tl">
                  <a:srgbClr val="000000">
                    <a:alpha val="43137"/>
                  </a:srgbClr>
                </a:outerShdw>
              </a:effectLst>
            </a:endParaRPr>
          </a:p>
        </p:txBody>
      </p:sp>
      <p:sp>
        <p:nvSpPr>
          <p:cNvPr id="4" name="Bent Arrow 3">
            <a:extLst>
              <a:ext uri="{FF2B5EF4-FFF2-40B4-BE49-F238E27FC236}">
                <a16:creationId xmlns:a16="http://schemas.microsoft.com/office/drawing/2014/main" id="{DB63E295-B924-C8DD-10D0-64CD5FA7B8E3}"/>
              </a:ext>
            </a:extLst>
          </p:cNvPr>
          <p:cNvSpPr/>
          <p:nvPr/>
        </p:nvSpPr>
        <p:spPr>
          <a:xfrm rot="10800000" flipH="1">
            <a:off x="2851525" y="2536358"/>
            <a:ext cx="987395" cy="1421411"/>
          </a:xfrm>
          <a:prstGeom prst="bentArrow">
            <a:avLst>
              <a:gd name="adj1" fmla="val 50000"/>
              <a:gd name="adj2" fmla="val 25613"/>
              <a:gd name="adj3" fmla="val 25000"/>
              <a:gd name="adj4" fmla="val 43750"/>
            </a:avLst>
          </a:prstGeom>
          <a:solidFill>
            <a:srgbClr val="9AD5DE"/>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Aft>
                <a:spcPct val="35000"/>
              </a:spcAft>
              <a:defRPr/>
            </a:pPr>
            <a:endParaRPr lang="en-US" b="1" dirty="0">
              <a:solidFill>
                <a:srgbClr val="0070C0"/>
              </a:solidFill>
              <a:effectLst>
                <a:outerShdw blurRad="38100" dist="38100" dir="2700000" algn="tl">
                  <a:srgbClr val="000000">
                    <a:alpha val="43137"/>
                  </a:srgbClr>
                </a:outerShdw>
              </a:effectLst>
            </a:endParaRPr>
          </a:p>
        </p:txBody>
      </p:sp>
      <p:sp>
        <p:nvSpPr>
          <p:cNvPr id="5" name="Bent Arrow 4">
            <a:extLst>
              <a:ext uri="{FF2B5EF4-FFF2-40B4-BE49-F238E27FC236}">
                <a16:creationId xmlns:a16="http://schemas.microsoft.com/office/drawing/2014/main" id="{0C88D2A6-A3F4-112E-B033-6200D2582822}"/>
              </a:ext>
            </a:extLst>
          </p:cNvPr>
          <p:cNvSpPr/>
          <p:nvPr/>
        </p:nvSpPr>
        <p:spPr>
          <a:xfrm rot="10800000" flipH="1">
            <a:off x="4187597" y="2527132"/>
            <a:ext cx="961465" cy="1520307"/>
          </a:xfrm>
          <a:prstGeom prst="bentArrow">
            <a:avLst>
              <a:gd name="adj1" fmla="val 50000"/>
              <a:gd name="adj2" fmla="val 25066"/>
              <a:gd name="adj3" fmla="val 25000"/>
              <a:gd name="adj4" fmla="val 43750"/>
            </a:avLst>
          </a:prstGeom>
          <a:solidFill>
            <a:srgbClr val="88BFC9"/>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Aft>
                <a:spcPct val="35000"/>
              </a:spcAft>
              <a:defRPr/>
            </a:pPr>
            <a:endParaRPr lang="en-US" b="1" dirty="0">
              <a:solidFill>
                <a:srgbClr val="0070C0"/>
              </a:solidFill>
              <a:effectLst>
                <a:outerShdw blurRad="38100" dist="38100" dir="2700000" algn="tl">
                  <a:srgbClr val="000000">
                    <a:alpha val="43137"/>
                  </a:srgbClr>
                </a:outerShdw>
              </a:effectLst>
            </a:endParaRPr>
          </a:p>
        </p:txBody>
      </p:sp>
      <p:sp>
        <p:nvSpPr>
          <p:cNvPr id="6" name="Bent Arrow 5">
            <a:extLst>
              <a:ext uri="{FF2B5EF4-FFF2-40B4-BE49-F238E27FC236}">
                <a16:creationId xmlns:a16="http://schemas.microsoft.com/office/drawing/2014/main" id="{E5819A5F-14C5-4312-A66C-B05D8CDAD0BA}"/>
              </a:ext>
            </a:extLst>
          </p:cNvPr>
          <p:cNvSpPr/>
          <p:nvPr/>
        </p:nvSpPr>
        <p:spPr>
          <a:xfrm rot="10800000" flipH="1">
            <a:off x="3460057" y="2521920"/>
            <a:ext cx="1480385" cy="898870"/>
          </a:xfrm>
          <a:prstGeom prst="bentArrow">
            <a:avLst>
              <a:gd name="adj1" fmla="val 50000"/>
              <a:gd name="adj2" fmla="val 25613"/>
              <a:gd name="adj3" fmla="val 25000"/>
              <a:gd name="adj4" fmla="val 43750"/>
            </a:avLst>
          </a:prstGeom>
          <a:solidFill>
            <a:srgbClr val="9AD5DE"/>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Aft>
                <a:spcPct val="35000"/>
              </a:spcAft>
              <a:defRPr/>
            </a:pPr>
            <a:endParaRPr lang="en-US" b="1" dirty="0">
              <a:solidFill>
                <a:srgbClr val="0070C0"/>
              </a:solidFill>
              <a:effectLst>
                <a:outerShdw blurRad="38100" dist="38100" dir="2700000" algn="tl">
                  <a:srgbClr val="000000">
                    <a:alpha val="43137"/>
                  </a:srgbClr>
                </a:outerShdw>
              </a:effectLst>
            </a:endParaRPr>
          </a:p>
        </p:txBody>
      </p:sp>
      <p:sp>
        <p:nvSpPr>
          <p:cNvPr id="7" name="Rounded Rectangle 6">
            <a:extLst>
              <a:ext uri="{FF2B5EF4-FFF2-40B4-BE49-F238E27FC236}">
                <a16:creationId xmlns:a16="http://schemas.microsoft.com/office/drawing/2014/main" id="{7CAE400D-972F-2CD2-1713-6C78D7795E9E}"/>
              </a:ext>
            </a:extLst>
          </p:cNvPr>
          <p:cNvSpPr/>
          <p:nvPr/>
        </p:nvSpPr>
        <p:spPr>
          <a:xfrm>
            <a:off x="3685990" y="3062374"/>
            <a:ext cx="1072885" cy="224912"/>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200" b="1" dirty="0">
                <a:solidFill>
                  <a:srgbClr val="48686D"/>
                </a:solidFill>
              </a:rPr>
              <a:t>K01, K07, K25</a:t>
            </a:r>
          </a:p>
        </p:txBody>
      </p:sp>
      <p:sp>
        <p:nvSpPr>
          <p:cNvPr id="8" name="Rounded Rectangle 7">
            <a:extLst>
              <a:ext uri="{FF2B5EF4-FFF2-40B4-BE49-F238E27FC236}">
                <a16:creationId xmlns:a16="http://schemas.microsoft.com/office/drawing/2014/main" id="{D9BF1D9A-0079-9E23-331E-EC47D8697D4F}"/>
              </a:ext>
            </a:extLst>
          </p:cNvPr>
          <p:cNvSpPr/>
          <p:nvPr/>
        </p:nvSpPr>
        <p:spPr>
          <a:xfrm>
            <a:off x="4510921" y="3653858"/>
            <a:ext cx="394591" cy="368112"/>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ts val="0"/>
              </a:spcBef>
              <a:defRPr/>
            </a:pPr>
            <a:r>
              <a:rPr lang="en-US" sz="1200" b="1" dirty="0">
                <a:solidFill>
                  <a:srgbClr val="48686D"/>
                </a:solidFill>
              </a:rPr>
              <a:t>K22,</a:t>
            </a:r>
          </a:p>
          <a:p>
            <a:pPr algn="ctr">
              <a:spcBef>
                <a:spcPts val="0"/>
              </a:spcBef>
              <a:defRPr/>
            </a:pPr>
            <a:r>
              <a:rPr lang="en-US" sz="1200" b="1" dirty="0">
                <a:solidFill>
                  <a:srgbClr val="48686D"/>
                </a:solidFill>
              </a:rPr>
              <a:t>K99</a:t>
            </a:r>
          </a:p>
        </p:txBody>
      </p:sp>
      <p:sp>
        <p:nvSpPr>
          <p:cNvPr id="9" name="Bent Arrow 8">
            <a:extLst>
              <a:ext uri="{FF2B5EF4-FFF2-40B4-BE49-F238E27FC236}">
                <a16:creationId xmlns:a16="http://schemas.microsoft.com/office/drawing/2014/main" id="{95D7AE0E-7046-7D5F-17DD-D37CACDEC717}"/>
              </a:ext>
            </a:extLst>
          </p:cNvPr>
          <p:cNvSpPr/>
          <p:nvPr/>
        </p:nvSpPr>
        <p:spPr>
          <a:xfrm rot="10800000" flipH="1">
            <a:off x="6818026" y="2528238"/>
            <a:ext cx="1025312" cy="1582880"/>
          </a:xfrm>
          <a:prstGeom prst="bentArrow">
            <a:avLst>
              <a:gd name="adj1" fmla="val 50000"/>
              <a:gd name="adj2" fmla="val 25613"/>
              <a:gd name="adj3" fmla="val 25000"/>
              <a:gd name="adj4" fmla="val 43750"/>
            </a:avLst>
          </a:prstGeom>
          <a:solidFill>
            <a:srgbClr val="A54643"/>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Aft>
                <a:spcPct val="35000"/>
              </a:spcAft>
              <a:defRPr/>
            </a:pPr>
            <a:endParaRPr lang="en-US" b="1" dirty="0">
              <a:solidFill>
                <a:srgbClr val="0070C0"/>
              </a:solidFill>
              <a:effectLst>
                <a:outerShdw blurRad="38100" dist="38100" dir="2700000" algn="tl">
                  <a:srgbClr val="000000">
                    <a:alpha val="43137"/>
                  </a:srgbClr>
                </a:outerShdw>
              </a:effectLst>
            </a:endParaRPr>
          </a:p>
        </p:txBody>
      </p:sp>
      <p:sp>
        <p:nvSpPr>
          <p:cNvPr id="10" name="Chevron 9">
            <a:extLst>
              <a:ext uri="{FF2B5EF4-FFF2-40B4-BE49-F238E27FC236}">
                <a16:creationId xmlns:a16="http://schemas.microsoft.com/office/drawing/2014/main" id="{EDF58597-CA65-F65C-0C24-B6427DCED101}"/>
              </a:ext>
            </a:extLst>
          </p:cNvPr>
          <p:cNvSpPr/>
          <p:nvPr/>
        </p:nvSpPr>
        <p:spPr>
          <a:xfrm>
            <a:off x="1865999" y="4498973"/>
            <a:ext cx="4666204" cy="242570"/>
          </a:xfrm>
          <a:prstGeom prst="chevron">
            <a:avLst/>
          </a:prstGeom>
          <a:solidFill>
            <a:srgbClr val="D0CFD2"/>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200" b="1" dirty="0">
                <a:solidFill>
                  <a:schemeClr val="bg2"/>
                </a:solidFill>
              </a:rPr>
              <a:t>Loan Repayment Programs</a:t>
            </a:r>
          </a:p>
        </p:txBody>
      </p:sp>
      <p:sp>
        <p:nvSpPr>
          <p:cNvPr id="12" name="Chevron 11">
            <a:extLst>
              <a:ext uri="{FF2B5EF4-FFF2-40B4-BE49-F238E27FC236}">
                <a16:creationId xmlns:a16="http://schemas.microsoft.com/office/drawing/2014/main" id="{81684518-B56A-FD4C-4694-B41E3BB3A9AA}"/>
              </a:ext>
            </a:extLst>
          </p:cNvPr>
          <p:cNvSpPr/>
          <p:nvPr/>
        </p:nvSpPr>
        <p:spPr>
          <a:xfrm>
            <a:off x="4758875" y="4972631"/>
            <a:ext cx="3759316" cy="242570"/>
          </a:xfrm>
          <a:prstGeom prst="chevron">
            <a:avLst/>
          </a:prstGeom>
          <a:solidFill>
            <a:srgbClr val="D0CFD2"/>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200" b="1" dirty="0">
                <a:solidFill>
                  <a:schemeClr val="bg2"/>
                </a:solidFill>
              </a:rPr>
              <a:t>Re-Entry Supplements</a:t>
            </a:r>
          </a:p>
        </p:txBody>
      </p:sp>
      <p:sp>
        <p:nvSpPr>
          <p:cNvPr id="13" name="Rounded Rectangle 12">
            <a:extLst>
              <a:ext uri="{FF2B5EF4-FFF2-40B4-BE49-F238E27FC236}">
                <a16:creationId xmlns:a16="http://schemas.microsoft.com/office/drawing/2014/main" id="{DC84A48B-C180-0C91-E28F-06271255AE7A}"/>
              </a:ext>
            </a:extLst>
          </p:cNvPr>
          <p:cNvSpPr/>
          <p:nvPr/>
        </p:nvSpPr>
        <p:spPr>
          <a:xfrm>
            <a:off x="7016101" y="3721451"/>
            <a:ext cx="680235" cy="250233"/>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200" b="1" dirty="0">
                <a:solidFill>
                  <a:schemeClr val="tx1"/>
                </a:solidFill>
                <a:effectLst>
                  <a:outerShdw blurRad="38100" dist="38100" dir="2700000" algn="tl">
                    <a:srgbClr val="000000">
                      <a:alpha val="43137"/>
                    </a:srgbClr>
                  </a:outerShdw>
                </a:effectLst>
              </a:rPr>
              <a:t>K02, K24</a:t>
            </a:r>
          </a:p>
        </p:txBody>
      </p:sp>
      <p:sp>
        <p:nvSpPr>
          <p:cNvPr id="14" name="Rounded Rectangle 13">
            <a:extLst>
              <a:ext uri="{FF2B5EF4-FFF2-40B4-BE49-F238E27FC236}">
                <a16:creationId xmlns:a16="http://schemas.microsoft.com/office/drawing/2014/main" id="{452C6FA7-B552-709E-AD84-B09110F47BB0}"/>
              </a:ext>
            </a:extLst>
          </p:cNvPr>
          <p:cNvSpPr/>
          <p:nvPr/>
        </p:nvSpPr>
        <p:spPr>
          <a:xfrm>
            <a:off x="5166479" y="3604429"/>
            <a:ext cx="390991" cy="374727"/>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200" b="1" dirty="0">
                <a:solidFill>
                  <a:schemeClr val="tx1"/>
                </a:solidFill>
                <a:effectLst>
                  <a:outerShdw blurRad="38100" dist="38100" dir="2700000" algn="tl">
                    <a:srgbClr val="000000">
                      <a:alpha val="43137"/>
                    </a:srgbClr>
                  </a:outerShdw>
                </a:effectLst>
              </a:rPr>
              <a:t>K22, R00</a:t>
            </a:r>
          </a:p>
        </p:txBody>
      </p:sp>
      <p:sp>
        <p:nvSpPr>
          <p:cNvPr id="15" name="Bent Arrow 14">
            <a:extLst>
              <a:ext uri="{FF2B5EF4-FFF2-40B4-BE49-F238E27FC236}">
                <a16:creationId xmlns:a16="http://schemas.microsoft.com/office/drawing/2014/main" id="{64CEC729-73D5-3C2B-D0F5-26464ACC9532}"/>
              </a:ext>
            </a:extLst>
          </p:cNvPr>
          <p:cNvSpPr/>
          <p:nvPr/>
        </p:nvSpPr>
        <p:spPr>
          <a:xfrm rot="10800000" flipH="1">
            <a:off x="6125443" y="2521914"/>
            <a:ext cx="1543997" cy="971555"/>
          </a:xfrm>
          <a:prstGeom prst="bentArrow">
            <a:avLst>
              <a:gd name="adj1" fmla="val 51226"/>
              <a:gd name="adj2" fmla="val 24907"/>
              <a:gd name="adj3" fmla="val 25000"/>
              <a:gd name="adj4" fmla="val 43750"/>
            </a:avLst>
          </a:prstGeom>
          <a:gradFill flip="none" rotWithShape="1">
            <a:gsLst>
              <a:gs pos="40000">
                <a:srgbClr val="C05954"/>
              </a:gs>
              <a:gs pos="74000">
                <a:srgbClr val="9E7BC5"/>
              </a:gs>
            </a:gsLst>
            <a:lin ang="10800000" scaled="0"/>
            <a:tileRect/>
          </a:gra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Aft>
                <a:spcPct val="35000"/>
              </a:spcAft>
              <a:defRPr/>
            </a:pPr>
            <a:endParaRPr lang="en-US" b="1" dirty="0">
              <a:solidFill>
                <a:srgbClr val="0070C0"/>
              </a:solidFill>
              <a:effectLst>
                <a:outerShdw blurRad="38100" dist="38100" dir="2700000" algn="tl">
                  <a:srgbClr val="000000">
                    <a:alpha val="43137"/>
                  </a:srgbClr>
                </a:outerShdw>
              </a:effectLst>
            </a:endParaRPr>
          </a:p>
        </p:txBody>
      </p:sp>
      <p:sp>
        <p:nvSpPr>
          <p:cNvPr id="16" name="Rounded Rectangle 15">
            <a:extLst>
              <a:ext uri="{FF2B5EF4-FFF2-40B4-BE49-F238E27FC236}">
                <a16:creationId xmlns:a16="http://schemas.microsoft.com/office/drawing/2014/main" id="{0AB82FE4-9F71-4FBB-A963-DA44E88FFF4A}"/>
              </a:ext>
            </a:extLst>
          </p:cNvPr>
          <p:cNvSpPr/>
          <p:nvPr/>
        </p:nvSpPr>
        <p:spPr>
          <a:xfrm>
            <a:off x="6451637" y="3120448"/>
            <a:ext cx="1054970" cy="253231"/>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200" b="1" dirty="0">
                <a:solidFill>
                  <a:schemeClr val="tx1"/>
                </a:solidFill>
                <a:effectLst>
                  <a:outerShdw blurRad="38100" dist="38100" dir="2700000" algn="tl">
                    <a:srgbClr val="000000">
                      <a:alpha val="43137"/>
                    </a:srgbClr>
                  </a:outerShdw>
                </a:effectLst>
              </a:rPr>
              <a:t>R03, R21, R01</a:t>
            </a:r>
          </a:p>
        </p:txBody>
      </p:sp>
      <p:sp>
        <p:nvSpPr>
          <p:cNvPr id="17" name="Bent Arrow 16">
            <a:extLst>
              <a:ext uri="{FF2B5EF4-FFF2-40B4-BE49-F238E27FC236}">
                <a16:creationId xmlns:a16="http://schemas.microsoft.com/office/drawing/2014/main" id="{7A2784D5-D241-282C-4125-4BEC96EF3C30}"/>
              </a:ext>
            </a:extLst>
          </p:cNvPr>
          <p:cNvSpPr/>
          <p:nvPr/>
        </p:nvSpPr>
        <p:spPr>
          <a:xfrm rot="10800000" flipH="1">
            <a:off x="4964849" y="2525374"/>
            <a:ext cx="1122261" cy="895417"/>
          </a:xfrm>
          <a:prstGeom prst="bentArrow">
            <a:avLst>
              <a:gd name="adj1" fmla="val 50000"/>
              <a:gd name="adj2" fmla="val 25613"/>
              <a:gd name="adj3" fmla="val 25000"/>
              <a:gd name="adj4" fmla="val 43750"/>
            </a:avLst>
          </a:prstGeom>
          <a:solidFill>
            <a:srgbClr val="A884D2"/>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Aft>
                <a:spcPct val="35000"/>
              </a:spcAft>
              <a:defRPr/>
            </a:pPr>
            <a:endParaRPr lang="en-US" b="1" dirty="0">
              <a:solidFill>
                <a:srgbClr val="0070C0"/>
              </a:solidFill>
              <a:effectLst>
                <a:outerShdw blurRad="38100" dist="38100" dir="2700000" algn="tl">
                  <a:srgbClr val="000000">
                    <a:alpha val="43137"/>
                  </a:srgbClr>
                </a:outerShdw>
              </a:effectLst>
            </a:endParaRPr>
          </a:p>
        </p:txBody>
      </p:sp>
      <p:sp>
        <p:nvSpPr>
          <p:cNvPr id="18" name="Rounded Rectangle 17">
            <a:extLst>
              <a:ext uri="{FF2B5EF4-FFF2-40B4-BE49-F238E27FC236}">
                <a16:creationId xmlns:a16="http://schemas.microsoft.com/office/drawing/2014/main" id="{97AE413A-CAAA-7C34-27E9-5AFCFE4C2BF0}"/>
              </a:ext>
            </a:extLst>
          </p:cNvPr>
          <p:cNvSpPr/>
          <p:nvPr/>
        </p:nvSpPr>
        <p:spPr>
          <a:xfrm>
            <a:off x="5225723" y="3070861"/>
            <a:ext cx="679348" cy="260145"/>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200" b="1" dirty="0">
                <a:solidFill>
                  <a:schemeClr val="tx1"/>
                </a:solidFill>
                <a:effectLst>
                  <a:outerShdw blurRad="38100" dist="38100" dir="2700000" algn="tl">
                    <a:srgbClr val="000000">
                      <a:alpha val="43137"/>
                    </a:srgbClr>
                  </a:outerShdw>
                </a:effectLst>
              </a:rPr>
              <a:t>K08, K23</a:t>
            </a:r>
          </a:p>
        </p:txBody>
      </p:sp>
      <p:sp>
        <p:nvSpPr>
          <p:cNvPr id="19" name="Rounded Rectangle 18">
            <a:extLst>
              <a:ext uri="{FF2B5EF4-FFF2-40B4-BE49-F238E27FC236}">
                <a16:creationId xmlns:a16="http://schemas.microsoft.com/office/drawing/2014/main" id="{02092A42-BAFB-0681-3F17-FBE341E62009}"/>
              </a:ext>
            </a:extLst>
          </p:cNvPr>
          <p:cNvSpPr/>
          <p:nvPr/>
        </p:nvSpPr>
        <p:spPr>
          <a:xfrm>
            <a:off x="3010421" y="3578393"/>
            <a:ext cx="715980" cy="233127"/>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200" b="1" dirty="0">
                <a:solidFill>
                  <a:srgbClr val="48686D"/>
                </a:solidFill>
              </a:rPr>
              <a:t>R25, K12</a:t>
            </a:r>
          </a:p>
        </p:txBody>
      </p:sp>
      <p:sp>
        <p:nvSpPr>
          <p:cNvPr id="20" name="Bent Arrow 19">
            <a:extLst>
              <a:ext uri="{FF2B5EF4-FFF2-40B4-BE49-F238E27FC236}">
                <a16:creationId xmlns:a16="http://schemas.microsoft.com/office/drawing/2014/main" id="{E2738C72-B496-FDDB-E817-4E15ADEF6CBB}"/>
              </a:ext>
            </a:extLst>
          </p:cNvPr>
          <p:cNvSpPr/>
          <p:nvPr/>
        </p:nvSpPr>
        <p:spPr>
          <a:xfrm rot="10800000" flipH="1">
            <a:off x="7722463" y="2528237"/>
            <a:ext cx="1025312" cy="965232"/>
          </a:xfrm>
          <a:prstGeom prst="bentArrow">
            <a:avLst>
              <a:gd name="adj1" fmla="val 50000"/>
              <a:gd name="adj2" fmla="val 25613"/>
              <a:gd name="adj3" fmla="val 25000"/>
              <a:gd name="adj4" fmla="val 43750"/>
            </a:avLst>
          </a:prstGeom>
          <a:solidFill>
            <a:srgbClr val="A54643"/>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Aft>
                <a:spcPct val="35000"/>
              </a:spcAft>
              <a:defRPr/>
            </a:pPr>
            <a:endParaRPr lang="en-US" b="1" dirty="0">
              <a:solidFill>
                <a:srgbClr val="0070C0"/>
              </a:solidFill>
              <a:effectLst>
                <a:outerShdw blurRad="38100" dist="38100" dir="2700000" algn="tl">
                  <a:srgbClr val="000000">
                    <a:alpha val="43137"/>
                  </a:srgbClr>
                </a:outerShdw>
              </a:effectLst>
            </a:endParaRPr>
          </a:p>
        </p:txBody>
      </p:sp>
      <p:sp>
        <p:nvSpPr>
          <p:cNvPr id="21" name="Rounded Rectangle 20">
            <a:extLst>
              <a:ext uri="{FF2B5EF4-FFF2-40B4-BE49-F238E27FC236}">
                <a16:creationId xmlns:a16="http://schemas.microsoft.com/office/drawing/2014/main" id="{2F2886AA-6194-88DC-C6E4-BD432865B065}"/>
              </a:ext>
            </a:extLst>
          </p:cNvPr>
          <p:cNvSpPr/>
          <p:nvPr/>
        </p:nvSpPr>
        <p:spPr>
          <a:xfrm>
            <a:off x="7866117" y="3170106"/>
            <a:ext cx="756926" cy="153914"/>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200" b="1" dirty="0">
                <a:solidFill>
                  <a:schemeClr val="tx1"/>
                </a:solidFill>
                <a:effectLst>
                  <a:outerShdw blurRad="38100" dist="38100" dir="2700000" algn="tl">
                    <a:srgbClr val="000000">
                      <a:alpha val="43137"/>
                    </a:srgbClr>
                  </a:outerShdw>
                </a:effectLst>
              </a:rPr>
              <a:t>P01, P50  </a:t>
            </a:r>
            <a:r>
              <a:rPr lang="en-US" sz="1200" b="1" u="sng" dirty="0">
                <a:solidFill>
                  <a:schemeClr val="tx1"/>
                </a:solidFill>
                <a:effectLst>
                  <a:outerShdw blurRad="38100" dist="38100" dir="2700000" algn="tl">
                    <a:srgbClr val="000000">
                      <a:alpha val="43137"/>
                    </a:srgbClr>
                  </a:outerShdw>
                </a:effectLst>
              </a:rPr>
              <a:t>PF5</a:t>
            </a:r>
          </a:p>
        </p:txBody>
      </p:sp>
      <p:sp>
        <p:nvSpPr>
          <p:cNvPr id="22" name="Chevron 21">
            <a:extLst>
              <a:ext uri="{FF2B5EF4-FFF2-40B4-BE49-F238E27FC236}">
                <a16:creationId xmlns:a16="http://schemas.microsoft.com/office/drawing/2014/main" id="{30333BAF-3F86-C49F-4C8B-DD2983ED38F4}"/>
              </a:ext>
            </a:extLst>
          </p:cNvPr>
          <p:cNvSpPr/>
          <p:nvPr/>
        </p:nvSpPr>
        <p:spPr>
          <a:xfrm>
            <a:off x="6534501" y="1550257"/>
            <a:ext cx="2457100" cy="984838"/>
          </a:xfrm>
          <a:prstGeom prst="chevron">
            <a:avLst/>
          </a:prstGeom>
          <a:solidFill>
            <a:srgbClr val="C05954"/>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effectLst>
                  <a:outerShdw blurRad="38100" dist="38100" dir="2700000" algn="tl">
                    <a:srgbClr val="000000">
                      <a:alpha val="43137"/>
                    </a:srgbClr>
                  </a:outerShdw>
                </a:effectLst>
              </a:rPr>
              <a:t>Established Investigator</a:t>
            </a:r>
          </a:p>
        </p:txBody>
      </p:sp>
      <p:sp>
        <p:nvSpPr>
          <p:cNvPr id="23" name="Chevron 22">
            <a:extLst>
              <a:ext uri="{FF2B5EF4-FFF2-40B4-BE49-F238E27FC236}">
                <a16:creationId xmlns:a16="http://schemas.microsoft.com/office/drawing/2014/main" id="{7E7996E8-6224-593B-59FD-762DADF4CD43}"/>
              </a:ext>
            </a:extLst>
          </p:cNvPr>
          <p:cNvSpPr/>
          <p:nvPr/>
        </p:nvSpPr>
        <p:spPr>
          <a:xfrm>
            <a:off x="4896453" y="1547634"/>
            <a:ext cx="2278040" cy="984838"/>
          </a:xfrm>
          <a:prstGeom prst="chevron">
            <a:avLst/>
          </a:prstGeom>
          <a:solidFill>
            <a:srgbClr val="A884D2"/>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chemeClr val="tx1"/>
                </a:solidFill>
                <a:effectLst>
                  <a:outerShdw blurRad="38100" dist="38100" dir="2700000" algn="tl">
                    <a:srgbClr val="000000">
                      <a:alpha val="43137"/>
                    </a:srgbClr>
                  </a:outerShdw>
                </a:effectLst>
              </a:rPr>
              <a:t>Early Research Career</a:t>
            </a:r>
          </a:p>
        </p:txBody>
      </p:sp>
      <p:sp>
        <p:nvSpPr>
          <p:cNvPr id="24" name="Bent Arrow 23">
            <a:extLst>
              <a:ext uri="{FF2B5EF4-FFF2-40B4-BE49-F238E27FC236}">
                <a16:creationId xmlns:a16="http://schemas.microsoft.com/office/drawing/2014/main" id="{F414EAA4-667E-94B4-E8FD-2B3914106650}"/>
              </a:ext>
            </a:extLst>
          </p:cNvPr>
          <p:cNvSpPr/>
          <p:nvPr/>
        </p:nvSpPr>
        <p:spPr>
          <a:xfrm rot="10800000" flipH="1">
            <a:off x="757309" y="2530620"/>
            <a:ext cx="858132" cy="1526481"/>
          </a:xfrm>
          <a:prstGeom prst="bentArrow">
            <a:avLst>
              <a:gd name="adj1" fmla="val 50000"/>
              <a:gd name="adj2" fmla="val 25613"/>
              <a:gd name="adj3" fmla="val 25000"/>
              <a:gd name="adj4" fmla="val 43750"/>
            </a:avLst>
          </a:prstGeom>
          <a:solidFill>
            <a:srgbClr val="77C3F1"/>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Aft>
                <a:spcPct val="35000"/>
              </a:spcAft>
              <a:defRPr/>
            </a:pPr>
            <a:endParaRPr lang="en-US" b="1" dirty="0">
              <a:solidFill>
                <a:srgbClr val="0070C0"/>
              </a:solidFill>
              <a:effectLst>
                <a:outerShdw blurRad="38100" dist="38100" dir="2700000" algn="tl">
                  <a:srgbClr val="000000">
                    <a:alpha val="43137"/>
                  </a:srgbClr>
                </a:outerShdw>
              </a:effectLst>
            </a:endParaRPr>
          </a:p>
        </p:txBody>
      </p:sp>
      <p:sp>
        <p:nvSpPr>
          <p:cNvPr id="25" name="Bent Arrow 24">
            <a:extLst>
              <a:ext uri="{FF2B5EF4-FFF2-40B4-BE49-F238E27FC236}">
                <a16:creationId xmlns:a16="http://schemas.microsoft.com/office/drawing/2014/main" id="{427F2543-8B9A-02BD-3AF6-BEC5276D5DF1}"/>
              </a:ext>
            </a:extLst>
          </p:cNvPr>
          <p:cNvSpPr/>
          <p:nvPr/>
        </p:nvSpPr>
        <p:spPr>
          <a:xfrm rot="10800000" flipH="1">
            <a:off x="218200" y="2535095"/>
            <a:ext cx="1232258" cy="898870"/>
          </a:xfrm>
          <a:prstGeom prst="bentArrow">
            <a:avLst>
              <a:gd name="adj1" fmla="val 50000"/>
              <a:gd name="adj2" fmla="val 25613"/>
              <a:gd name="adj3" fmla="val 25000"/>
              <a:gd name="adj4" fmla="val 43750"/>
            </a:avLst>
          </a:prstGeom>
          <a:solidFill>
            <a:srgbClr val="77C3F1"/>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Aft>
                <a:spcPct val="35000"/>
              </a:spcAft>
              <a:defRPr/>
            </a:pPr>
            <a:endParaRPr lang="en-US" b="1" dirty="0">
              <a:solidFill>
                <a:srgbClr val="0070C0"/>
              </a:solidFill>
              <a:effectLst>
                <a:outerShdw blurRad="38100" dist="38100" dir="2700000" algn="tl">
                  <a:srgbClr val="000000">
                    <a:alpha val="43137"/>
                  </a:srgbClr>
                </a:outerShdw>
              </a:effectLst>
            </a:endParaRPr>
          </a:p>
        </p:txBody>
      </p:sp>
      <p:sp>
        <p:nvSpPr>
          <p:cNvPr id="26" name="Rounded Rectangle 25">
            <a:extLst>
              <a:ext uri="{FF2B5EF4-FFF2-40B4-BE49-F238E27FC236}">
                <a16:creationId xmlns:a16="http://schemas.microsoft.com/office/drawing/2014/main" id="{E37CAA7D-A8FF-1373-E2E8-5FD45C5A24E1}"/>
              </a:ext>
            </a:extLst>
          </p:cNvPr>
          <p:cNvSpPr/>
          <p:nvPr/>
        </p:nvSpPr>
        <p:spPr>
          <a:xfrm>
            <a:off x="457653" y="3078262"/>
            <a:ext cx="718877" cy="235943"/>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Aft>
                <a:spcPct val="35000"/>
              </a:spcAft>
              <a:defRPr/>
            </a:pPr>
            <a:r>
              <a:rPr lang="en-US" sz="1200" b="1" dirty="0">
                <a:solidFill>
                  <a:srgbClr val="396582"/>
                </a:solidFill>
              </a:rPr>
              <a:t>T32, T35</a:t>
            </a:r>
          </a:p>
        </p:txBody>
      </p:sp>
      <p:sp>
        <p:nvSpPr>
          <p:cNvPr id="27" name="Rounded Rectangle 26">
            <a:extLst>
              <a:ext uri="{FF2B5EF4-FFF2-40B4-BE49-F238E27FC236}">
                <a16:creationId xmlns:a16="http://schemas.microsoft.com/office/drawing/2014/main" id="{971DE7AB-A8AF-DADC-D5C0-16E055E64A02}"/>
              </a:ext>
            </a:extLst>
          </p:cNvPr>
          <p:cNvSpPr/>
          <p:nvPr/>
        </p:nvSpPr>
        <p:spPr>
          <a:xfrm>
            <a:off x="839790" y="3739009"/>
            <a:ext cx="679812" cy="192870"/>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200" b="1" dirty="0">
                <a:solidFill>
                  <a:srgbClr val="396582"/>
                </a:solidFill>
              </a:rPr>
              <a:t>F30, F31  </a:t>
            </a:r>
            <a:r>
              <a:rPr lang="en-US" sz="1200" b="1" u="sng" dirty="0">
                <a:solidFill>
                  <a:srgbClr val="396582"/>
                </a:solidFill>
              </a:rPr>
              <a:t>F99/K00</a:t>
            </a:r>
          </a:p>
        </p:txBody>
      </p:sp>
      <p:sp>
        <p:nvSpPr>
          <p:cNvPr id="28" name="Bent Arrow 27">
            <a:extLst>
              <a:ext uri="{FF2B5EF4-FFF2-40B4-BE49-F238E27FC236}">
                <a16:creationId xmlns:a16="http://schemas.microsoft.com/office/drawing/2014/main" id="{A0619DBE-FE2A-EFF2-7293-543AE6E9E0FD}"/>
              </a:ext>
            </a:extLst>
          </p:cNvPr>
          <p:cNvSpPr/>
          <p:nvPr/>
        </p:nvSpPr>
        <p:spPr>
          <a:xfrm rot="10800000" flipH="1">
            <a:off x="1989568" y="2526265"/>
            <a:ext cx="838749" cy="1526481"/>
          </a:xfrm>
          <a:prstGeom prst="bentArrow">
            <a:avLst>
              <a:gd name="adj1" fmla="val 50000"/>
              <a:gd name="adj2" fmla="val 25613"/>
              <a:gd name="adj3" fmla="val 25000"/>
              <a:gd name="adj4" fmla="val 43750"/>
            </a:avLst>
          </a:prstGeom>
          <a:solidFill>
            <a:srgbClr val="9AD5DE"/>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Aft>
                <a:spcPct val="35000"/>
              </a:spcAft>
              <a:defRPr/>
            </a:pPr>
            <a:endParaRPr lang="en-US" b="1" dirty="0">
              <a:solidFill>
                <a:srgbClr val="0070C0"/>
              </a:solidFill>
              <a:effectLst>
                <a:outerShdw blurRad="38100" dist="38100" dir="2700000" algn="tl">
                  <a:srgbClr val="000000">
                    <a:alpha val="43137"/>
                  </a:srgbClr>
                </a:outerShdw>
              </a:effectLst>
            </a:endParaRPr>
          </a:p>
        </p:txBody>
      </p:sp>
      <p:sp>
        <p:nvSpPr>
          <p:cNvPr id="29" name="Bent Arrow 28">
            <a:extLst>
              <a:ext uri="{FF2B5EF4-FFF2-40B4-BE49-F238E27FC236}">
                <a16:creationId xmlns:a16="http://schemas.microsoft.com/office/drawing/2014/main" id="{E3B97529-D4B0-0D01-BDA0-2330CE9A3DBB}"/>
              </a:ext>
            </a:extLst>
          </p:cNvPr>
          <p:cNvSpPr/>
          <p:nvPr/>
        </p:nvSpPr>
        <p:spPr>
          <a:xfrm rot="10800000" flipH="1">
            <a:off x="1450459" y="2530739"/>
            <a:ext cx="1248603" cy="898870"/>
          </a:xfrm>
          <a:prstGeom prst="bentArrow">
            <a:avLst>
              <a:gd name="adj1" fmla="val 50000"/>
              <a:gd name="adj2" fmla="val 25613"/>
              <a:gd name="adj3" fmla="val 25000"/>
              <a:gd name="adj4" fmla="val 43750"/>
            </a:avLst>
          </a:prstGeom>
          <a:solidFill>
            <a:srgbClr val="9AD5DE"/>
          </a:solidFill>
          <a:ln w="25400">
            <a:noFill/>
            <a:prstDash val="solid"/>
          </a:ln>
          <a:effectLst>
            <a:outerShdw blurRad="50800" dist="38100" dir="2700000" algn="tl" rotWithShape="0">
              <a:prstClr val="black">
                <a:alpha val="40000"/>
              </a:prstClr>
            </a:outerShdw>
          </a:effectLst>
          <a:scene3d>
            <a:camera prst="orthographicFront"/>
            <a:lightRig rig="threePt" dir="t">
              <a:rot lat="0" lon="0" rev="10800000"/>
            </a:lightRig>
          </a:scene3d>
          <a:sp3d>
            <a:bevelB w="0" h="0"/>
          </a:sp3d>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Aft>
                <a:spcPct val="35000"/>
              </a:spcAft>
              <a:defRPr/>
            </a:pPr>
            <a:endParaRPr lang="en-US" b="1" dirty="0">
              <a:solidFill>
                <a:srgbClr val="0070C0"/>
              </a:solidFill>
              <a:effectLst>
                <a:outerShdw blurRad="38100" dist="38100" dir="2700000" algn="tl">
                  <a:srgbClr val="000000">
                    <a:alpha val="43137"/>
                  </a:srgbClr>
                </a:outerShdw>
              </a:effectLst>
            </a:endParaRPr>
          </a:p>
        </p:txBody>
      </p:sp>
      <p:sp>
        <p:nvSpPr>
          <p:cNvPr id="30" name="Chevron 29">
            <a:extLst>
              <a:ext uri="{FF2B5EF4-FFF2-40B4-BE49-F238E27FC236}">
                <a16:creationId xmlns:a16="http://schemas.microsoft.com/office/drawing/2014/main" id="{767D8F33-6891-5295-6AD0-2C8F1CB1CD08}"/>
              </a:ext>
            </a:extLst>
          </p:cNvPr>
          <p:cNvSpPr/>
          <p:nvPr/>
        </p:nvSpPr>
        <p:spPr>
          <a:xfrm>
            <a:off x="1351460" y="1541963"/>
            <a:ext cx="4029688" cy="984838"/>
          </a:xfrm>
          <a:prstGeom prst="chevron">
            <a:avLst/>
          </a:prstGeom>
          <a:solidFill>
            <a:srgbClr val="9AD5DE"/>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48686D"/>
                </a:solidFill>
              </a:rPr>
              <a:t>Postdoctoral Training/Clinical Residency</a:t>
            </a:r>
          </a:p>
        </p:txBody>
      </p:sp>
      <p:sp>
        <p:nvSpPr>
          <p:cNvPr id="31" name="Pentagon 30">
            <a:extLst>
              <a:ext uri="{FF2B5EF4-FFF2-40B4-BE49-F238E27FC236}">
                <a16:creationId xmlns:a16="http://schemas.microsoft.com/office/drawing/2014/main" id="{BC224E70-AE69-DE37-AEA7-9EF321F570E0}"/>
              </a:ext>
            </a:extLst>
          </p:cNvPr>
          <p:cNvSpPr/>
          <p:nvPr/>
        </p:nvSpPr>
        <p:spPr>
          <a:xfrm>
            <a:off x="206223" y="1550257"/>
            <a:ext cx="1659775" cy="984838"/>
          </a:xfrm>
          <a:prstGeom prst="homePlate">
            <a:avLst/>
          </a:prstGeom>
          <a:solidFill>
            <a:srgbClr val="76C2F1"/>
          </a:solidFill>
          <a:ln w="25400">
            <a:noFill/>
            <a:prstDash val="solid"/>
          </a:ln>
          <a:effectLst>
            <a:outerShdw blurRad="50800" dist="38100" dir="2700000" algn="tl" rotWithShape="0">
              <a:prstClr val="black">
                <a:alpha val="40000"/>
              </a:prstClr>
            </a:outerShdw>
          </a:effectLst>
          <a:scene3d>
            <a:camera prst="orthographicFront"/>
            <a:lightRig rig="threePt" dir="t"/>
          </a:scene3d>
          <a:sp3d>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a:solidFill>
                  <a:srgbClr val="396582"/>
                </a:solidFill>
              </a:rPr>
              <a:t>Graduate/  Clinical Training</a:t>
            </a:r>
          </a:p>
        </p:txBody>
      </p:sp>
      <p:sp>
        <p:nvSpPr>
          <p:cNvPr id="32" name="Rounded Rectangle 31">
            <a:extLst>
              <a:ext uri="{FF2B5EF4-FFF2-40B4-BE49-F238E27FC236}">
                <a16:creationId xmlns:a16="http://schemas.microsoft.com/office/drawing/2014/main" id="{9F56594D-E78F-772F-FF47-1B07EE48477A}"/>
              </a:ext>
            </a:extLst>
          </p:cNvPr>
          <p:cNvSpPr/>
          <p:nvPr/>
        </p:nvSpPr>
        <p:spPr>
          <a:xfrm>
            <a:off x="1761716" y="3096209"/>
            <a:ext cx="446733" cy="234797"/>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222250">
              <a:lnSpc>
                <a:spcPct val="90000"/>
              </a:lnSpc>
              <a:spcAft>
                <a:spcPct val="35000"/>
              </a:spcAft>
              <a:defRPr/>
            </a:pPr>
            <a:r>
              <a:rPr lang="en-US" sz="1200" b="1" dirty="0">
                <a:solidFill>
                  <a:srgbClr val="48686D"/>
                </a:solidFill>
              </a:rPr>
              <a:t>T32</a:t>
            </a:r>
          </a:p>
        </p:txBody>
      </p:sp>
      <p:sp>
        <p:nvSpPr>
          <p:cNvPr id="33" name="Rounded Rectangle 32">
            <a:extLst>
              <a:ext uri="{FF2B5EF4-FFF2-40B4-BE49-F238E27FC236}">
                <a16:creationId xmlns:a16="http://schemas.microsoft.com/office/drawing/2014/main" id="{170726D1-7A77-17A6-0602-5D699470801A}"/>
              </a:ext>
            </a:extLst>
          </p:cNvPr>
          <p:cNvSpPr/>
          <p:nvPr/>
        </p:nvSpPr>
        <p:spPr>
          <a:xfrm>
            <a:off x="2316601" y="3709124"/>
            <a:ext cx="329090" cy="248218"/>
          </a:xfrm>
          <a:prstGeom prst="roundRect">
            <a:avLst>
              <a:gd name="adj" fmla="val 10000"/>
            </a:avLst>
          </a:prstGeom>
          <a:noFill/>
          <a:ln>
            <a:noFill/>
          </a:ln>
          <a:effectLst>
            <a:outerShdw blurRad="139700" dist="38100" dir="2700000" algn="tl" rotWithShape="0">
              <a:prstClr val="black">
                <a:alpha val="23000"/>
              </a:prstClr>
            </a:outerShdw>
          </a:effectLst>
          <a:scene3d>
            <a:camera prst="orthographicFront"/>
            <a:lightRig rig="threePt" dir="t"/>
          </a:scene3d>
          <a:sp3d>
            <a:bevelT/>
            <a:bevelB/>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nchorCtr="1"/>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200" b="1" dirty="0">
                <a:solidFill>
                  <a:srgbClr val="48686D"/>
                </a:solidFill>
              </a:rPr>
              <a:t>F32</a:t>
            </a:r>
          </a:p>
        </p:txBody>
      </p:sp>
      <p:sp>
        <p:nvSpPr>
          <p:cNvPr id="10332" name="TextBox 1">
            <a:extLst>
              <a:ext uri="{FF2B5EF4-FFF2-40B4-BE49-F238E27FC236}">
                <a16:creationId xmlns:a16="http://schemas.microsoft.com/office/drawing/2014/main" id="{B1F488F0-8425-D90B-E3FB-EE2F661A9997}"/>
              </a:ext>
            </a:extLst>
          </p:cNvPr>
          <p:cNvSpPr txBox="1">
            <a:spLocks noChangeArrowheads="1"/>
          </p:cNvSpPr>
          <p:nvPr/>
        </p:nvSpPr>
        <p:spPr bwMode="auto">
          <a:xfrm>
            <a:off x="1414463" y="388938"/>
            <a:ext cx="73326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FF3300"/>
              </a:buClr>
              <a:buSzPct val="80000"/>
              <a:defRPr sz="3200">
                <a:solidFill>
                  <a:schemeClr val="bg2"/>
                </a:solidFill>
                <a:latin typeface="Arial" panose="020B0604020202020204" pitchFamily="34" charset="0"/>
                <a:ea typeface="MS PGothic" panose="020B0600070205080204" pitchFamily="34" charset="-128"/>
              </a:defRPr>
            </a:lvl1pPr>
            <a:lvl2pPr marL="742950" indent="-285750">
              <a:spcBef>
                <a:spcPct val="20000"/>
              </a:spcBef>
              <a:buClr>
                <a:srgbClr val="FF3300"/>
              </a:buClr>
              <a:buSzPct val="8000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FF3300"/>
              </a:buClr>
              <a:buSzPct val="8000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pPr>
            <a:r>
              <a:rPr lang="en-US" altLang="en-US">
                <a:solidFill>
                  <a:schemeClr val="bg1"/>
                </a:solidFill>
                <a:latin typeface="Times New Roman" panose="02020603050405020304" pitchFamily="18" charset="0"/>
              </a:rPr>
              <a:t>Most Kinds (activity codes) of NIH Grants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C1D3F-E05B-E125-BFF0-4CFD70D28C11}"/>
              </a:ext>
            </a:extLst>
          </p:cNvPr>
          <p:cNvSpPr>
            <a:spLocks noGrp="1"/>
          </p:cNvSpPr>
          <p:nvPr>
            <p:ph type="ctrTitle"/>
          </p:nvPr>
        </p:nvSpPr>
        <p:spPr>
          <a:xfrm>
            <a:off x="685800" y="2130427"/>
            <a:ext cx="6248400" cy="765173"/>
          </a:xfrm>
        </p:spPr>
        <p:txBody>
          <a:bodyPr>
            <a:normAutofit/>
          </a:bodyPr>
          <a:lstStyle/>
          <a:p>
            <a:r>
              <a:rPr lang="en-US" dirty="0"/>
              <a:t>       </a:t>
            </a:r>
          </a:p>
        </p:txBody>
      </p:sp>
      <p:sp>
        <p:nvSpPr>
          <p:cNvPr id="3" name="Subtitle 2">
            <a:extLst>
              <a:ext uri="{FF2B5EF4-FFF2-40B4-BE49-F238E27FC236}">
                <a16:creationId xmlns:a16="http://schemas.microsoft.com/office/drawing/2014/main" id="{3CF8482A-99CA-41C1-25DD-544BC7C17B31}"/>
              </a:ext>
            </a:extLst>
          </p:cNvPr>
          <p:cNvSpPr>
            <a:spLocks noGrp="1"/>
          </p:cNvSpPr>
          <p:nvPr>
            <p:ph type="subTitle" idx="1"/>
          </p:nvPr>
        </p:nvSpPr>
        <p:spPr>
          <a:xfrm flipH="1">
            <a:off x="-1066800" y="3810000"/>
            <a:ext cx="419100" cy="1388844"/>
          </a:xfrm>
        </p:spPr>
        <p:txBody>
          <a:bodyPr/>
          <a:lstStyle/>
          <a:p>
            <a:r>
              <a:rPr lang="en-US" dirty="0"/>
              <a:t>         </a:t>
            </a:r>
          </a:p>
          <a:p>
            <a:endParaRPr lang="en-US" dirty="0"/>
          </a:p>
        </p:txBody>
      </p:sp>
      <p:sp>
        <p:nvSpPr>
          <p:cNvPr id="4" name="TextBox 3">
            <a:extLst>
              <a:ext uri="{FF2B5EF4-FFF2-40B4-BE49-F238E27FC236}">
                <a16:creationId xmlns:a16="http://schemas.microsoft.com/office/drawing/2014/main" id="{6C161C4D-8D25-C7E5-8C22-28CFF38AA4FF}"/>
              </a:ext>
            </a:extLst>
          </p:cNvPr>
          <p:cNvSpPr txBox="1"/>
          <p:nvPr/>
        </p:nvSpPr>
        <p:spPr>
          <a:xfrm>
            <a:off x="1371600" y="304800"/>
            <a:ext cx="6019800" cy="646331"/>
          </a:xfrm>
          <a:prstGeom prst="rect">
            <a:avLst/>
          </a:prstGeom>
          <a:noFill/>
        </p:spPr>
        <p:txBody>
          <a:bodyPr wrap="square" rtlCol="0">
            <a:spAutoFit/>
          </a:bodyPr>
          <a:lstStyle/>
          <a:p>
            <a:r>
              <a:rPr lang="en-US" sz="3600" dirty="0">
                <a:solidFill>
                  <a:schemeClr val="bg1"/>
                </a:solidFill>
                <a:latin typeface="+mj-lt"/>
              </a:rPr>
              <a:t>2 New Types of Awards</a:t>
            </a:r>
          </a:p>
        </p:txBody>
      </p:sp>
      <p:sp>
        <p:nvSpPr>
          <p:cNvPr id="5" name="Rectangle 2">
            <a:extLst>
              <a:ext uri="{FF2B5EF4-FFF2-40B4-BE49-F238E27FC236}">
                <a16:creationId xmlns:a16="http://schemas.microsoft.com/office/drawing/2014/main" id="{4D9DF83E-83EC-B3AA-CC07-B492A10E32CA}"/>
              </a:ext>
            </a:extLst>
          </p:cNvPr>
          <p:cNvSpPr>
            <a:spLocks noChangeArrowheads="1"/>
          </p:cNvSpPr>
          <p:nvPr/>
        </p:nvSpPr>
        <p:spPr bwMode="auto">
          <a:xfrm>
            <a:off x="533400" y="6858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a:extLst>
              <a:ext uri="{FF2B5EF4-FFF2-40B4-BE49-F238E27FC236}">
                <a16:creationId xmlns:a16="http://schemas.microsoft.com/office/drawing/2014/main" id="{9ADE654C-1C05-1D4C-356B-9560FC9317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118616"/>
            <a:ext cx="7658100" cy="39401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C8D933C-57D4-97EC-3B94-43B0DCCFEA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4821809"/>
            <a:ext cx="2613025" cy="28892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1">
            <a:extLst>
              <a:ext uri="{FF2B5EF4-FFF2-40B4-BE49-F238E27FC236}">
                <a16:creationId xmlns:a16="http://schemas.microsoft.com/office/drawing/2014/main" id="{F546DC8F-DE1A-EE73-B620-41F8B9BF5E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 y="5110734"/>
            <a:ext cx="7437438" cy="12573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42AB358-233C-36D7-CF1C-D06F08410B30}"/>
              </a:ext>
            </a:extLst>
          </p:cNvPr>
          <p:cNvSpPr>
            <a:spLocks noChangeArrowheads="1"/>
          </p:cNvSpPr>
          <p:nvPr/>
        </p:nvSpPr>
        <p:spPr bwMode="auto">
          <a:xfrm>
            <a:off x="800100" y="436460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249255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a:extLst>
              <a:ext uri="{FF2B5EF4-FFF2-40B4-BE49-F238E27FC236}">
                <a16:creationId xmlns:a16="http://schemas.microsoft.com/office/drawing/2014/main" id="{9C8A87DF-7F13-498C-B976-4037824B6A03}"/>
              </a:ext>
            </a:extLst>
          </p:cNvPr>
          <p:cNvSpPr>
            <a:spLocks/>
          </p:cNvSpPr>
          <p:nvPr/>
        </p:nvSpPr>
        <p:spPr bwMode="auto">
          <a:xfrm>
            <a:off x="1295400" y="1219200"/>
            <a:ext cx="7848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3300"/>
              </a:buClr>
              <a:buSzPct val="80000"/>
              <a:defRPr sz="3200">
                <a:solidFill>
                  <a:schemeClr val="bg2"/>
                </a:solidFill>
                <a:latin typeface="Arial" panose="020B0604020202020204" pitchFamily="34" charset="0"/>
                <a:ea typeface="MS PGothic" panose="020B0600070205080204" pitchFamily="34" charset="-128"/>
              </a:defRPr>
            </a:lvl1pPr>
            <a:lvl2pPr marL="742950" indent="-285750">
              <a:spcBef>
                <a:spcPct val="20000"/>
              </a:spcBef>
              <a:buClr>
                <a:srgbClr val="FF3300"/>
              </a:buClr>
              <a:buSzPct val="8000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FF3300"/>
              </a:buClr>
              <a:buSzPct val="8000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pPr>
            <a:endParaRPr lang="en-US" altLang="en-US" sz="2400" dirty="0">
              <a:latin typeface="Times New Roman" panose="02020603050405020304" pitchFamily="18" charset="0"/>
            </a:endParaRPr>
          </a:p>
        </p:txBody>
      </p:sp>
      <p:sp>
        <p:nvSpPr>
          <p:cNvPr id="3" name="Title 1">
            <a:extLst>
              <a:ext uri="{FF2B5EF4-FFF2-40B4-BE49-F238E27FC236}">
                <a16:creationId xmlns:a16="http://schemas.microsoft.com/office/drawing/2014/main" id="{FFB03AE2-F713-BBBA-2FE4-F3A8FE70512A}"/>
              </a:ext>
            </a:extLst>
          </p:cNvPr>
          <p:cNvSpPr txBox="1">
            <a:spLocks/>
          </p:cNvSpPr>
          <p:nvPr/>
        </p:nvSpPr>
        <p:spPr>
          <a:xfrm>
            <a:off x="1371600" y="457200"/>
            <a:ext cx="6477000" cy="990600"/>
          </a:xfrm>
          <a:prstGeom prst="rect">
            <a:avLst/>
          </a:prstGeom>
        </p:spPr>
        <p:txBody>
          <a:bodyPr/>
          <a:lstStyle>
            <a:lvl1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mj-lt"/>
                <a:ea typeface="MS PGothic" pitchFamily="34" charset="-128"/>
                <a:cs typeface="MS PGothic" charset="0"/>
              </a:defRPr>
            </a:lvl1pPr>
            <a:lvl2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2pPr>
            <a:lvl3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3pPr>
            <a:lvl4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4pPr>
            <a:lvl5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5pPr>
            <a:lvl6pPr marL="4572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6pPr>
            <a:lvl7pPr marL="9144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7pPr>
            <a:lvl8pPr marL="13716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8pPr>
            <a:lvl9pPr marL="18288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9pPr>
          </a:lstStyle>
          <a:p>
            <a:pPr>
              <a:defRPr/>
            </a:pPr>
            <a:r>
              <a:rPr lang="en-US" kern="0" dirty="0"/>
              <a:t>Updates to Career Development (K) Award programs	</a:t>
            </a:r>
          </a:p>
        </p:txBody>
      </p:sp>
      <p:pic>
        <p:nvPicPr>
          <p:cNvPr id="6" name="Picture 5">
            <a:extLst>
              <a:ext uri="{FF2B5EF4-FFF2-40B4-BE49-F238E27FC236}">
                <a16:creationId xmlns:a16="http://schemas.microsoft.com/office/drawing/2014/main" id="{2DC81370-F4F4-F1A1-2AF7-45385A15255E}"/>
              </a:ext>
            </a:extLst>
          </p:cNvPr>
          <p:cNvPicPr>
            <a:picLocks noChangeAspect="1"/>
          </p:cNvPicPr>
          <p:nvPr/>
        </p:nvPicPr>
        <p:blipFill>
          <a:blip r:embed="rId2"/>
          <a:stretch>
            <a:fillRect/>
          </a:stretch>
        </p:blipFill>
        <p:spPr>
          <a:xfrm>
            <a:off x="1371600" y="1542866"/>
            <a:ext cx="6972904" cy="422946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ADC654-F5F1-1126-4B7F-6C41F8849C57}"/>
              </a:ext>
            </a:extLst>
          </p:cNvPr>
          <p:cNvSpPr txBox="1"/>
          <p:nvPr/>
        </p:nvSpPr>
        <p:spPr>
          <a:xfrm>
            <a:off x="1676400" y="1066800"/>
            <a:ext cx="184731" cy="461665"/>
          </a:xfrm>
          <a:prstGeom prst="rect">
            <a:avLst/>
          </a:prstGeom>
          <a:noFill/>
        </p:spPr>
        <p:txBody>
          <a:bodyPr wrap="none" rtlCol="0">
            <a:spAutoFit/>
          </a:bodyPr>
          <a:lstStyle/>
          <a:p>
            <a:endParaRPr lang="en-US" dirty="0"/>
          </a:p>
        </p:txBody>
      </p:sp>
      <p:graphicFrame>
        <p:nvGraphicFramePr>
          <p:cNvPr id="3" name="Table 2">
            <a:extLst>
              <a:ext uri="{FF2B5EF4-FFF2-40B4-BE49-F238E27FC236}">
                <a16:creationId xmlns:a16="http://schemas.microsoft.com/office/drawing/2014/main" id="{88C3A510-532E-EC4C-802D-75022216BE17}"/>
              </a:ext>
            </a:extLst>
          </p:cNvPr>
          <p:cNvGraphicFramePr>
            <a:graphicFrameLocks noGrp="1"/>
          </p:cNvGraphicFramePr>
          <p:nvPr>
            <p:extLst>
              <p:ext uri="{D42A27DB-BD31-4B8C-83A1-F6EECF244321}">
                <p14:modId xmlns:p14="http://schemas.microsoft.com/office/powerpoint/2010/main" val="3697466846"/>
              </p:ext>
            </p:extLst>
          </p:nvPr>
        </p:nvGraphicFramePr>
        <p:xfrm>
          <a:off x="1600200" y="1912370"/>
          <a:ext cx="6705600" cy="3650227"/>
        </p:xfrm>
        <a:graphic>
          <a:graphicData uri="http://schemas.openxmlformats.org/drawingml/2006/table">
            <a:tbl>
              <a:tblPr>
                <a:tableStyleId>{5C22544A-7EE6-4342-B048-85BDC9FD1C3A}</a:tableStyleId>
              </a:tblPr>
              <a:tblGrid>
                <a:gridCol w="6705600">
                  <a:extLst>
                    <a:ext uri="{9D8B030D-6E8A-4147-A177-3AD203B41FA5}">
                      <a16:colId xmlns:a16="http://schemas.microsoft.com/office/drawing/2014/main" val="2681650303"/>
                    </a:ext>
                  </a:extLst>
                </a:gridCol>
              </a:tblGrid>
              <a:tr h="1174575">
                <a:tc>
                  <a:txBody>
                    <a:bodyPr/>
                    <a:lstStyle/>
                    <a:p>
                      <a:pPr algn="ctr" fontAlgn="b">
                        <a:buNone/>
                      </a:pPr>
                      <a:r>
                        <a:rPr lang="en-US" sz="2400" u="none" strike="noStrike" dirty="0">
                          <a:effectLst/>
                        </a:rPr>
                        <a:t>Activity Codes not affected by these changes</a:t>
                      </a:r>
                    </a:p>
                    <a:p>
                      <a:pPr algn="ctr" fontAlgn="b">
                        <a:buNone/>
                      </a:pPr>
                      <a:endParaRPr lang="en-US" sz="2400" b="0" i="0" u="none" strike="noStrike" dirty="0">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1923889406"/>
                  </a:ext>
                </a:extLst>
              </a:tr>
              <a:tr h="355179">
                <a:tc>
                  <a:txBody>
                    <a:bodyPr/>
                    <a:lstStyle/>
                    <a:p>
                      <a:pPr algn="l" fontAlgn="b">
                        <a:buNone/>
                      </a:pPr>
                      <a:r>
                        <a:rPr lang="en-US" sz="2000" u="none" strike="noStrike" dirty="0">
                          <a:effectLst/>
                        </a:rPr>
                        <a:t>K00  (Postdoctoral Transition)</a:t>
                      </a:r>
                      <a:endParaRPr lang="en-US" sz="2000" b="0" i="0" u="none" strike="noStrike" dirty="0">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433679845"/>
                  </a:ext>
                </a:extLst>
              </a:tr>
              <a:tr h="355179">
                <a:tc>
                  <a:txBody>
                    <a:bodyPr/>
                    <a:lstStyle/>
                    <a:p>
                      <a:pPr algn="l" fontAlgn="b">
                        <a:buNone/>
                      </a:pPr>
                      <a:r>
                        <a:rPr lang="en-US" sz="2000" u="none" strike="noStrike" dirty="0">
                          <a:effectLst/>
                        </a:rPr>
                        <a:t>K43 (International Research Career Development</a:t>
                      </a:r>
                      <a:endParaRPr lang="en-US" sz="2000" b="0" i="0" u="none" strike="noStrike" dirty="0">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3987969748"/>
                  </a:ext>
                </a:extLst>
              </a:tr>
              <a:tr h="355179">
                <a:tc>
                  <a:txBody>
                    <a:bodyPr/>
                    <a:lstStyle/>
                    <a:p>
                      <a:pPr algn="l" fontAlgn="b">
                        <a:buNone/>
                      </a:pPr>
                      <a:r>
                        <a:rPr lang="en-US" sz="2000" u="none" strike="noStrike" dirty="0">
                          <a:effectLst/>
                        </a:rPr>
                        <a:t>K12 (Institutional Career Development Awards)</a:t>
                      </a:r>
                      <a:endParaRPr lang="en-US" sz="2000" b="0" i="0" u="none" strike="noStrike" dirty="0">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1710067080"/>
                  </a:ext>
                </a:extLst>
              </a:tr>
              <a:tr h="355179">
                <a:tc>
                  <a:txBody>
                    <a:bodyPr/>
                    <a:lstStyle/>
                    <a:p>
                      <a:pPr algn="l" fontAlgn="b">
                        <a:buNone/>
                      </a:pPr>
                      <a:r>
                        <a:rPr lang="en-US" sz="2000" u="none" strike="noStrike" dirty="0">
                          <a:effectLst/>
                        </a:rPr>
                        <a:t>K76 (Emerging Leaders Career Development Award)</a:t>
                      </a:r>
                      <a:endParaRPr lang="en-US" sz="2000" b="0" i="0" u="none" strike="noStrike" dirty="0">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1927469368"/>
                  </a:ext>
                </a:extLst>
              </a:tr>
              <a:tr h="355179">
                <a:tc>
                  <a:txBody>
                    <a:bodyPr/>
                    <a:lstStyle/>
                    <a:p>
                      <a:pPr algn="l" fontAlgn="b">
                        <a:buNone/>
                      </a:pPr>
                      <a:r>
                        <a:rPr lang="en-US" sz="2000" u="none" strike="noStrike" dirty="0">
                          <a:effectLst/>
                        </a:rPr>
                        <a:t> </a:t>
                      </a:r>
                      <a:endParaRPr lang="en-US" sz="2000" b="0" i="0" u="none" strike="noStrike" dirty="0">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3796945475"/>
                  </a:ext>
                </a:extLst>
              </a:tr>
              <a:tr h="699757">
                <a:tc>
                  <a:txBody>
                    <a:bodyPr/>
                    <a:lstStyle/>
                    <a:p>
                      <a:pPr algn="l" fontAlgn="b">
                        <a:buNone/>
                      </a:pPr>
                      <a:r>
                        <a:rPr lang="en-US" sz="2000" u="none" strike="noStrike" dirty="0">
                          <a:effectLst/>
                        </a:rPr>
                        <a:t>**K award applications will no longer require a Data Management and Sharing (DMS) Plan</a:t>
                      </a:r>
                      <a:endParaRPr lang="en-US" sz="2000" b="0" i="0" u="none" strike="noStrike" dirty="0">
                        <a:solidFill>
                          <a:srgbClr val="000000"/>
                        </a:solidFill>
                        <a:effectLst/>
                        <a:latin typeface="Arial" panose="020B0604020202020204" pitchFamily="34" charset="0"/>
                      </a:endParaRPr>
                    </a:p>
                  </a:txBody>
                  <a:tcPr marL="7502" marR="7502" marT="7502" marB="0" anchor="b"/>
                </a:tc>
                <a:extLst>
                  <a:ext uri="{0D108BD9-81ED-4DB2-BD59-A6C34878D82A}">
                    <a16:rowId xmlns:a16="http://schemas.microsoft.com/office/drawing/2014/main" val="320424079"/>
                  </a:ext>
                </a:extLst>
              </a:tr>
            </a:tbl>
          </a:graphicData>
        </a:graphic>
      </p:graphicFrame>
      <p:sp>
        <p:nvSpPr>
          <p:cNvPr id="6" name="TextBox 5">
            <a:extLst>
              <a:ext uri="{FF2B5EF4-FFF2-40B4-BE49-F238E27FC236}">
                <a16:creationId xmlns:a16="http://schemas.microsoft.com/office/drawing/2014/main" id="{9C3CFE71-BF8D-BDBC-A3A2-F5367270A66B}"/>
              </a:ext>
            </a:extLst>
          </p:cNvPr>
          <p:cNvSpPr txBox="1"/>
          <p:nvPr/>
        </p:nvSpPr>
        <p:spPr>
          <a:xfrm>
            <a:off x="1861131" y="838200"/>
            <a:ext cx="6705600" cy="1077218"/>
          </a:xfrm>
          <a:prstGeom prst="rect">
            <a:avLst/>
          </a:prstGeom>
          <a:noFill/>
        </p:spPr>
        <p:txBody>
          <a:bodyPr wrap="square" rtlCol="0">
            <a:spAutoFit/>
          </a:bodyPr>
          <a:lstStyle/>
          <a:p>
            <a:r>
              <a:rPr lang="en-US" sz="3200" kern="0" dirty="0">
                <a:solidFill>
                  <a:schemeClr val="bg1"/>
                </a:solidFill>
              </a:rPr>
              <a:t>Updates to Career Development (K) Award programs continued</a:t>
            </a:r>
            <a:endParaRPr lang="en-US" sz="3200" dirty="0">
              <a:solidFill>
                <a:schemeClr val="bg1"/>
              </a:solidFill>
            </a:endParaRPr>
          </a:p>
        </p:txBody>
      </p:sp>
    </p:spTree>
    <p:extLst>
      <p:ext uri="{BB962C8B-B14F-4D97-AF65-F5344CB8AC3E}">
        <p14:creationId xmlns:p14="http://schemas.microsoft.com/office/powerpoint/2010/main" val="4252236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5D8BB-1DD2-8ACD-45BB-4E381731806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598923D-24E7-4C46-BA1E-79D83A85AEF2}"/>
              </a:ext>
            </a:extLst>
          </p:cNvPr>
          <p:cNvSpPr txBox="1"/>
          <p:nvPr/>
        </p:nvSpPr>
        <p:spPr>
          <a:xfrm>
            <a:off x="1403059" y="1066800"/>
            <a:ext cx="184731" cy="461665"/>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07AECCD6-8937-31C3-03A7-BD439357157F}"/>
              </a:ext>
            </a:extLst>
          </p:cNvPr>
          <p:cNvSpPr txBox="1"/>
          <p:nvPr/>
        </p:nvSpPr>
        <p:spPr>
          <a:xfrm>
            <a:off x="1295400" y="467380"/>
            <a:ext cx="7391400" cy="523220"/>
          </a:xfrm>
          <a:prstGeom prst="rect">
            <a:avLst/>
          </a:prstGeom>
          <a:noFill/>
        </p:spPr>
        <p:txBody>
          <a:bodyPr wrap="square" rtlCol="0">
            <a:spAutoFit/>
          </a:bodyPr>
          <a:lstStyle/>
          <a:p>
            <a:r>
              <a:rPr lang="en-US" sz="2800" kern="0" dirty="0">
                <a:solidFill>
                  <a:schemeClr val="bg1"/>
                </a:solidFill>
              </a:rPr>
              <a:t>Education, Mentoring, and Research Experiences</a:t>
            </a:r>
            <a:endParaRPr lang="en-US" sz="2800" dirty="0">
              <a:solidFill>
                <a:schemeClr val="bg1"/>
              </a:solidFill>
            </a:endParaRPr>
          </a:p>
        </p:txBody>
      </p:sp>
      <p:pic>
        <p:nvPicPr>
          <p:cNvPr id="13" name="Picture 12">
            <a:extLst>
              <a:ext uri="{FF2B5EF4-FFF2-40B4-BE49-F238E27FC236}">
                <a16:creationId xmlns:a16="http://schemas.microsoft.com/office/drawing/2014/main" id="{A2270326-039A-BB4D-42BD-FC392CA10B53}"/>
              </a:ext>
            </a:extLst>
          </p:cNvPr>
          <p:cNvPicPr>
            <a:picLocks noChangeAspect="1"/>
          </p:cNvPicPr>
          <p:nvPr/>
        </p:nvPicPr>
        <p:blipFill>
          <a:blip r:embed="rId2"/>
          <a:stretch>
            <a:fillRect/>
          </a:stretch>
        </p:blipFill>
        <p:spPr>
          <a:xfrm>
            <a:off x="1403059" y="1219200"/>
            <a:ext cx="7381568" cy="3815542"/>
          </a:xfrm>
          <a:prstGeom prst="rect">
            <a:avLst/>
          </a:prstGeom>
        </p:spPr>
      </p:pic>
    </p:spTree>
    <p:extLst>
      <p:ext uri="{BB962C8B-B14F-4D97-AF65-F5344CB8AC3E}">
        <p14:creationId xmlns:p14="http://schemas.microsoft.com/office/powerpoint/2010/main" val="2553711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68D7E-0AAA-2982-952B-C1916EF901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526A24-4EC4-4015-8099-9E155C2D2B62}"/>
              </a:ext>
            </a:extLst>
          </p:cNvPr>
          <p:cNvSpPr txBox="1">
            <a:spLocks/>
          </p:cNvSpPr>
          <p:nvPr/>
        </p:nvSpPr>
        <p:spPr>
          <a:xfrm>
            <a:off x="914400" y="76200"/>
            <a:ext cx="8153400" cy="758825"/>
          </a:xfrm>
          <a:prstGeom prst="rect">
            <a:avLst/>
          </a:prstGeom>
        </p:spPr>
        <p:txBody>
          <a:bodyPr/>
          <a:lstStyle>
            <a:lvl1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mj-lt"/>
                <a:ea typeface="MS PGothic" pitchFamily="34" charset="-128"/>
                <a:cs typeface="MS PGothic" charset="0"/>
              </a:defRPr>
            </a:lvl1pPr>
            <a:lvl2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2pPr>
            <a:lvl3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3pPr>
            <a:lvl4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4pPr>
            <a:lvl5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5pPr>
            <a:lvl6pPr marL="4572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6pPr>
            <a:lvl7pPr marL="9144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7pPr>
            <a:lvl8pPr marL="13716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8pPr>
            <a:lvl9pPr marL="18288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9pPr>
          </a:lstStyle>
          <a:p>
            <a:pPr algn="ctr">
              <a:defRPr/>
            </a:pPr>
            <a:r>
              <a:rPr lang="en-US" sz="2800" kern="0" dirty="0"/>
              <a:t>Types of </a:t>
            </a:r>
            <a:br>
              <a:rPr lang="en-US" sz="2800" kern="0" dirty="0"/>
            </a:br>
            <a:r>
              <a:rPr lang="en-US" sz="2800" kern="0" dirty="0"/>
              <a:t>Notices of Funding Opportunity (NOFOs)</a:t>
            </a:r>
          </a:p>
        </p:txBody>
      </p:sp>
      <p:graphicFrame>
        <p:nvGraphicFramePr>
          <p:cNvPr id="3" name="Group 58" descr="Program announcements -&#10;Highlights areas of focus&#10;Usually ongoing (3 yrs)&#10;Often use standard receipt dates&#10;&#10; Requests for Applications &#10;Narrowly defined scope&#10;Usually single receipt date &#10;Set aside funds&#10;IC usually convenes review panel&#10;&#10;Parent Announcements&#10;Type of program announcement&#10;Generally span the breadth of NIH mission&#10;By activity code (R01, R03, etc)&#10;For “investigator initiated” or “unsolicited” research ideas&#10;&#10;">
            <a:extLst>
              <a:ext uri="{FF2B5EF4-FFF2-40B4-BE49-F238E27FC236}">
                <a16:creationId xmlns:a16="http://schemas.microsoft.com/office/drawing/2014/main" id="{829FC70A-42F6-5F9E-E915-4F64BB20912A}"/>
              </a:ext>
            </a:extLst>
          </p:cNvPr>
          <p:cNvGraphicFramePr>
            <a:graphicFrameLocks noGrp="1"/>
          </p:cNvGraphicFramePr>
          <p:nvPr/>
        </p:nvGraphicFramePr>
        <p:xfrm>
          <a:off x="1462088" y="1066800"/>
          <a:ext cx="7605712" cy="5380038"/>
        </p:xfrm>
        <a:graphic>
          <a:graphicData uri="http://schemas.openxmlformats.org/drawingml/2006/table">
            <a:tbl>
              <a:tblPr firstRow="1"/>
              <a:tblGrid>
                <a:gridCol w="2489142">
                  <a:extLst>
                    <a:ext uri="{9D8B030D-6E8A-4147-A177-3AD203B41FA5}">
                      <a16:colId xmlns:a16="http://schemas.microsoft.com/office/drawing/2014/main" val="20000"/>
                    </a:ext>
                  </a:extLst>
                </a:gridCol>
                <a:gridCol w="5116570">
                  <a:extLst>
                    <a:ext uri="{9D8B030D-6E8A-4147-A177-3AD203B41FA5}">
                      <a16:colId xmlns:a16="http://schemas.microsoft.com/office/drawing/2014/main" val="20001"/>
                    </a:ext>
                  </a:extLst>
                </a:gridCol>
              </a:tblGrid>
              <a:tr h="489537">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2"/>
                          </a:solidFill>
                          <a:effectLst/>
                          <a:latin typeface="+mn-lt"/>
                        </a:rPr>
                        <a:t>Type of NOFO</a:t>
                      </a:r>
                    </a:p>
                  </a:txBody>
                  <a:tcPr marL="91435" marR="91435"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2"/>
                          </a:solidFill>
                          <a:effectLst/>
                          <a:latin typeface="+mn-lt"/>
                        </a:rPr>
                        <a:t>Description</a:t>
                      </a:r>
                    </a:p>
                  </a:txBody>
                  <a:tcPr marL="91435" marR="91435"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26316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2"/>
                          </a:solidFill>
                          <a:effectLst/>
                          <a:latin typeface="+mn-lt"/>
                        </a:rPr>
                        <a:t>Program Announcements (PA, PAR, PAS)</a:t>
                      </a:r>
                    </a:p>
                  </a:txBody>
                  <a:tcPr marL="91435" marR="91435"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a:ln>
                            <a:noFill/>
                          </a:ln>
                          <a:solidFill>
                            <a:schemeClr val="bg2"/>
                          </a:solidFill>
                          <a:effectLst/>
                          <a:latin typeface="+mn-lt"/>
                        </a:rPr>
                        <a:t>Highlights areas of focus</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a:ln>
                            <a:noFill/>
                          </a:ln>
                          <a:solidFill>
                            <a:schemeClr val="bg2"/>
                          </a:solidFill>
                          <a:effectLst/>
                          <a:latin typeface="+mn-lt"/>
                        </a:rPr>
                        <a:t>Often use standard receipt dates</a:t>
                      </a:r>
                    </a:p>
                  </a:txBody>
                  <a:tcPr marL="91435" marR="91435"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240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2"/>
                          </a:solidFill>
                          <a:effectLst/>
                          <a:latin typeface="+mn-lt"/>
                        </a:rPr>
                        <a:t>Requests for Applications (RFA)</a:t>
                      </a:r>
                    </a:p>
                  </a:txBody>
                  <a:tcPr marL="91435" marR="91435"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a:ln>
                            <a:noFill/>
                          </a:ln>
                          <a:solidFill>
                            <a:schemeClr val="bg2"/>
                          </a:solidFill>
                          <a:effectLst/>
                          <a:latin typeface="+mn-lt"/>
                        </a:rPr>
                        <a:t>Narrowly defined scope</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a:ln>
                            <a:noFill/>
                          </a:ln>
                          <a:solidFill>
                            <a:schemeClr val="bg2"/>
                          </a:solidFill>
                          <a:effectLst/>
                          <a:latin typeface="+mn-lt"/>
                        </a:rPr>
                        <a:t>Usually single receipt date </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a:ln>
                            <a:noFill/>
                          </a:ln>
                          <a:solidFill>
                            <a:schemeClr val="bg2"/>
                          </a:solidFill>
                          <a:effectLst/>
                          <a:latin typeface="+mn-lt"/>
                        </a:rPr>
                        <a:t>Set aside funds</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a:ln>
                            <a:noFill/>
                          </a:ln>
                          <a:solidFill>
                            <a:schemeClr val="bg2"/>
                          </a:solidFill>
                          <a:effectLst/>
                          <a:latin typeface="+mn-lt"/>
                        </a:rPr>
                        <a:t>IC usually convenes review panel</a:t>
                      </a:r>
                    </a:p>
                  </a:txBody>
                  <a:tcPr marL="91435" marR="91435"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10325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2"/>
                          </a:solidFill>
                          <a:effectLst/>
                          <a:latin typeface="+mn-lt"/>
                        </a:rPr>
                        <a:t>Parent Announcements</a:t>
                      </a:r>
                    </a:p>
                  </a:txBody>
                  <a:tcPr marL="91435" marR="91435" marT="45730" marB="457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a:ln>
                            <a:noFill/>
                          </a:ln>
                          <a:solidFill>
                            <a:schemeClr val="bg2"/>
                          </a:solidFill>
                          <a:effectLst/>
                          <a:latin typeface="+mn-lt"/>
                        </a:rPr>
                        <a:t>Type of program announcement</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a:ln>
                            <a:noFill/>
                          </a:ln>
                          <a:solidFill>
                            <a:schemeClr val="bg2"/>
                          </a:solidFill>
                          <a:effectLst/>
                          <a:latin typeface="+mn-lt"/>
                        </a:rPr>
                        <a:t>Generally span the breadth of NIH mission</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a:ln>
                            <a:noFill/>
                          </a:ln>
                          <a:solidFill>
                            <a:schemeClr val="bg2"/>
                          </a:solidFill>
                          <a:effectLst/>
                          <a:latin typeface="+mn-lt"/>
                        </a:rPr>
                        <a:t>By activity code (R01, R03, </a:t>
                      </a:r>
                      <a:r>
                        <a:rPr kumimoji="0" lang="en-US" sz="2000" b="0" i="0" u="none" strike="noStrike" cap="none" normalizeH="0" baseline="0" dirty="0" err="1">
                          <a:ln>
                            <a:noFill/>
                          </a:ln>
                          <a:solidFill>
                            <a:schemeClr val="bg2"/>
                          </a:solidFill>
                          <a:effectLst/>
                          <a:latin typeface="+mn-lt"/>
                        </a:rPr>
                        <a:t>etc</a:t>
                      </a:r>
                      <a:r>
                        <a:rPr kumimoji="0" lang="en-US" sz="2000" b="0" i="0" u="none" strike="noStrike" cap="none" normalizeH="0" baseline="0" dirty="0">
                          <a:ln>
                            <a:noFill/>
                          </a:ln>
                          <a:solidFill>
                            <a:schemeClr val="bg2"/>
                          </a:solidFill>
                          <a:effectLst/>
                          <a:latin typeface="+mn-lt"/>
                        </a:rPr>
                        <a:t>)</a:t>
                      </a:r>
                    </a:p>
                    <a:p>
                      <a:pPr marL="342900" marR="0" lvl="0" indent="-342900" algn="l" defTabSz="914400" rtl="0" eaLnBrk="0" fontAlgn="base" latinLnBrk="0" hangingPunct="0">
                        <a:lnSpc>
                          <a:spcPct val="100000"/>
                        </a:lnSpc>
                        <a:spcBef>
                          <a:spcPct val="20000"/>
                        </a:spcBef>
                        <a:spcAft>
                          <a:spcPct val="0"/>
                        </a:spcAft>
                        <a:buClrTx/>
                        <a:buSzTx/>
                        <a:buFont typeface="Arial" pitchFamily="34" charset="0"/>
                        <a:buChar char="•"/>
                        <a:tabLst/>
                      </a:pPr>
                      <a:r>
                        <a:rPr kumimoji="0" lang="en-US" sz="2000" b="0" i="0" u="none" strike="noStrike" cap="none" normalizeH="0" baseline="0" dirty="0">
                          <a:ln>
                            <a:noFill/>
                          </a:ln>
                          <a:solidFill>
                            <a:schemeClr val="bg2"/>
                          </a:solidFill>
                          <a:effectLst/>
                          <a:latin typeface="+mn-lt"/>
                        </a:rPr>
                        <a:t>For “investigator initiated” or “unsolicited” research ideas</a:t>
                      </a:r>
                    </a:p>
                  </a:txBody>
                  <a:tcPr marL="91435" marR="91435" marT="45730" marB="457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43931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C00D1-DE45-802D-76DA-1563A9F29278}"/>
            </a:ext>
          </a:extLst>
        </p:cNvPr>
        <p:cNvGrpSpPr/>
        <p:nvPr/>
      </p:nvGrpSpPr>
      <p:grpSpPr>
        <a:xfrm>
          <a:off x="0" y="0"/>
          <a:ext cx="0" cy="0"/>
          <a:chOff x="0" y="0"/>
          <a:chExt cx="0" cy="0"/>
        </a:xfrm>
      </p:grpSpPr>
      <p:sp>
        <p:nvSpPr>
          <p:cNvPr id="32770" name="Content Placeholder 2">
            <a:extLst>
              <a:ext uri="{FF2B5EF4-FFF2-40B4-BE49-F238E27FC236}">
                <a16:creationId xmlns:a16="http://schemas.microsoft.com/office/drawing/2014/main" id="{D768657C-3CA8-1799-70C8-2ED4EAD0C603}"/>
              </a:ext>
            </a:extLst>
          </p:cNvPr>
          <p:cNvSpPr>
            <a:spLocks/>
          </p:cNvSpPr>
          <p:nvPr/>
        </p:nvSpPr>
        <p:spPr bwMode="auto">
          <a:xfrm>
            <a:off x="1219200" y="914400"/>
            <a:ext cx="7848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3300"/>
              </a:buClr>
              <a:buSzPct val="80000"/>
              <a:defRPr sz="3200">
                <a:solidFill>
                  <a:schemeClr val="bg2"/>
                </a:solidFill>
                <a:latin typeface="Arial" panose="020B0604020202020204" pitchFamily="34" charset="0"/>
                <a:ea typeface="MS PGothic" panose="020B0600070205080204" pitchFamily="34" charset="-128"/>
              </a:defRPr>
            </a:lvl1pPr>
            <a:lvl2pPr marL="742950" indent="-285750">
              <a:spcBef>
                <a:spcPct val="20000"/>
              </a:spcBef>
              <a:buClr>
                <a:srgbClr val="FF3300"/>
              </a:buClr>
              <a:buSzPct val="8000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FF3300"/>
              </a:buClr>
              <a:buSzPct val="8000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pPr>
            <a:r>
              <a:rPr lang="en-US" altLang="en-US" sz="2400" dirty="0">
                <a:latin typeface="Times New Roman" panose="02020603050405020304" pitchFamily="18" charset="0"/>
              </a:rPr>
              <a:t>An NIH-wide FOA enabling applicants to electronically submit investigator-initiated grant application for a specific activity code, e.g., </a:t>
            </a:r>
            <a:r>
              <a:rPr lang="en-US" altLang="en-US" sz="2400" dirty="0">
                <a:solidFill>
                  <a:schemeClr val="bg1"/>
                </a:solidFill>
                <a:latin typeface="Times New Roman" panose="02020603050405020304" pitchFamily="18" charset="0"/>
              </a:rPr>
              <a:t>Research Project Grant (Parent R01).</a:t>
            </a:r>
          </a:p>
          <a:p>
            <a:pPr>
              <a:spcBef>
                <a:spcPct val="0"/>
              </a:spcBef>
              <a:buClrTx/>
              <a:buSzTx/>
            </a:pPr>
            <a:r>
              <a:rPr lang="en-US" altLang="en-US" sz="1800" dirty="0">
                <a:latin typeface="Times New Roman" panose="02020603050405020304" pitchFamily="18" charset="0"/>
              </a:rPr>
              <a:t>(ICs may not participate in all Parent Announcements) </a:t>
            </a:r>
          </a:p>
          <a:p>
            <a:pPr>
              <a:spcBef>
                <a:spcPct val="0"/>
              </a:spcBef>
              <a:buClrTx/>
              <a:buSzTx/>
            </a:pPr>
            <a:endParaRPr lang="en-US" altLang="en-US" sz="1800" dirty="0">
              <a:latin typeface="Times New Roman" panose="02020603050405020304" pitchFamily="18" charset="0"/>
            </a:endParaRPr>
          </a:p>
          <a:p>
            <a:pPr>
              <a:spcBef>
                <a:spcPct val="0"/>
              </a:spcBef>
              <a:buClrTx/>
              <a:buSzTx/>
            </a:pPr>
            <a:r>
              <a:rPr lang="en-US" altLang="en-US" sz="2400" dirty="0">
                <a:latin typeface="Times New Roman" panose="02020603050405020304" pitchFamily="18" charset="0"/>
              </a:rPr>
              <a:t>Most of the applications researchers submit fall into this category of Unsolicited, Investigator-Initiated Research directed in response to program announcements (PAs) Investigator-initiated means you create an application in any area of science NIH supports. </a:t>
            </a:r>
          </a:p>
          <a:p>
            <a:pPr>
              <a:spcBef>
                <a:spcPct val="0"/>
              </a:spcBef>
              <a:buClrTx/>
              <a:buSzTx/>
            </a:pPr>
            <a:endParaRPr lang="en-US" altLang="en-US" sz="2400" dirty="0">
              <a:latin typeface="Times New Roman" panose="02020603050405020304" pitchFamily="18" charset="0"/>
            </a:endParaRPr>
          </a:p>
          <a:p>
            <a:pPr>
              <a:spcBef>
                <a:spcPct val="0"/>
              </a:spcBef>
              <a:buClrTx/>
              <a:buSzTx/>
            </a:pPr>
            <a:r>
              <a:rPr lang="en-US" altLang="en-US" sz="2400" dirty="0">
                <a:latin typeface="Times New Roman" panose="02020603050405020304" pitchFamily="18" charset="0"/>
              </a:rPr>
              <a:t>List of all Parent Announcements:</a:t>
            </a:r>
          </a:p>
          <a:p>
            <a:pPr>
              <a:spcBef>
                <a:spcPct val="0"/>
              </a:spcBef>
              <a:buClrTx/>
              <a:buSzTx/>
            </a:pPr>
            <a:r>
              <a:rPr lang="en-US" altLang="en-US" sz="2400" dirty="0">
                <a:latin typeface="Times New Roman" panose="02020603050405020304" pitchFamily="18" charset="0"/>
              </a:rPr>
              <a:t>  </a:t>
            </a:r>
            <a:r>
              <a:rPr lang="en-US" altLang="en-US" sz="2000" dirty="0">
                <a:latin typeface="Times New Roman" panose="02020603050405020304" pitchFamily="18" charset="0"/>
              </a:rPr>
              <a:t>(</a:t>
            </a:r>
            <a:r>
              <a:rPr lang="en-US" altLang="en-US" sz="2000" dirty="0">
                <a:latin typeface="Times New Roman" panose="02020603050405020304" pitchFamily="18" charset="0"/>
                <a:hlinkClick r:id="rId2"/>
              </a:rPr>
              <a:t>https://grants.nih.gov/grants/guide/parent_announcements.htm</a:t>
            </a:r>
            <a:r>
              <a:rPr lang="en-US" altLang="en-US" sz="2000" dirty="0">
                <a:latin typeface="Times New Roman" panose="02020603050405020304" pitchFamily="18" charset="0"/>
              </a:rPr>
              <a:t>)</a:t>
            </a:r>
          </a:p>
          <a:p>
            <a:pPr>
              <a:spcBef>
                <a:spcPct val="0"/>
              </a:spcBef>
              <a:buClrTx/>
              <a:buSzTx/>
            </a:pPr>
            <a:endParaRPr lang="en-US" altLang="en-US" sz="2400" dirty="0">
              <a:latin typeface="Times New Roman" panose="02020603050405020304" pitchFamily="18" charset="0"/>
            </a:endParaRPr>
          </a:p>
        </p:txBody>
      </p:sp>
      <p:sp>
        <p:nvSpPr>
          <p:cNvPr id="3" name="Title 1">
            <a:extLst>
              <a:ext uri="{FF2B5EF4-FFF2-40B4-BE49-F238E27FC236}">
                <a16:creationId xmlns:a16="http://schemas.microsoft.com/office/drawing/2014/main" id="{D3C948E4-0E86-E4D5-74F2-C6BC0669FD88}"/>
              </a:ext>
            </a:extLst>
          </p:cNvPr>
          <p:cNvSpPr txBox="1">
            <a:spLocks/>
          </p:cNvSpPr>
          <p:nvPr/>
        </p:nvSpPr>
        <p:spPr>
          <a:xfrm>
            <a:off x="2209800" y="228600"/>
            <a:ext cx="4876800" cy="642938"/>
          </a:xfrm>
          <a:prstGeom prst="rect">
            <a:avLst/>
          </a:prstGeom>
        </p:spPr>
        <p:txBody>
          <a:bodyPr/>
          <a:lstStyle>
            <a:lvl1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mj-lt"/>
                <a:ea typeface="MS PGothic" pitchFamily="34" charset="-128"/>
                <a:cs typeface="MS PGothic" charset="0"/>
              </a:defRPr>
            </a:lvl1pPr>
            <a:lvl2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2pPr>
            <a:lvl3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3pPr>
            <a:lvl4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4pPr>
            <a:lvl5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5pPr>
            <a:lvl6pPr marL="4572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6pPr>
            <a:lvl7pPr marL="9144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7pPr>
            <a:lvl8pPr marL="13716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8pPr>
            <a:lvl9pPr marL="18288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9pPr>
          </a:lstStyle>
          <a:p>
            <a:pPr>
              <a:defRPr/>
            </a:pPr>
            <a:r>
              <a:rPr lang="en-US" kern="0" dirty="0"/>
              <a:t>Parent Announcements	</a:t>
            </a:r>
          </a:p>
        </p:txBody>
      </p:sp>
    </p:spTree>
    <p:extLst>
      <p:ext uri="{BB962C8B-B14F-4D97-AF65-F5344CB8AC3E}">
        <p14:creationId xmlns:p14="http://schemas.microsoft.com/office/powerpoint/2010/main" val="3586608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488B99-1D5E-7AC6-44EF-C222DF671FB0}"/>
              </a:ext>
            </a:extLst>
          </p:cNvPr>
          <p:cNvSpPr/>
          <p:nvPr/>
        </p:nvSpPr>
        <p:spPr>
          <a:xfrm>
            <a:off x="1524000" y="762000"/>
            <a:ext cx="6858000" cy="3416300"/>
          </a:xfrm>
          <a:prstGeom prst="rect">
            <a:avLst/>
          </a:prstGeom>
        </p:spPr>
        <p:txBody>
          <a:bodyPr>
            <a:spAutoFit/>
          </a:bodyPr>
          <a:lstStyle/>
          <a:p>
            <a:pPr>
              <a:defRPr/>
            </a:pPr>
            <a:r>
              <a:rPr lang="en-US" b="1" dirty="0">
                <a:solidFill>
                  <a:schemeClr val="bg1"/>
                </a:solidFill>
              </a:rPr>
              <a:t>Advantages of Investigator-Initiated Applications</a:t>
            </a:r>
          </a:p>
          <a:p>
            <a:pPr>
              <a:defRPr/>
            </a:pPr>
            <a:endParaRPr lang="en-US" b="1" dirty="0">
              <a:solidFill>
                <a:schemeClr val="bg2"/>
              </a:solidFill>
            </a:endParaRPr>
          </a:p>
          <a:p>
            <a:pPr marL="457200" indent="-457200">
              <a:buFontTx/>
              <a:buAutoNum type="arabicPeriod"/>
              <a:defRPr/>
            </a:pPr>
            <a:r>
              <a:rPr lang="en-US" dirty="0">
                <a:solidFill>
                  <a:schemeClr val="bg2"/>
                </a:solidFill>
              </a:rPr>
              <a:t>Leeway to generate your own ideas</a:t>
            </a:r>
          </a:p>
          <a:p>
            <a:pPr marL="457200" indent="-457200">
              <a:buFontTx/>
              <a:buAutoNum type="arabicPeriod"/>
              <a:defRPr/>
            </a:pPr>
            <a:r>
              <a:rPr lang="en-US" dirty="0">
                <a:solidFill>
                  <a:schemeClr val="bg2"/>
                </a:solidFill>
              </a:rPr>
              <a:t>Center your research within your own interests and expertise.</a:t>
            </a:r>
          </a:p>
          <a:p>
            <a:pPr marL="457200" indent="-457200">
              <a:buFontTx/>
              <a:buAutoNum type="arabicPeriod"/>
              <a:defRPr/>
            </a:pPr>
            <a:r>
              <a:rPr lang="en-US" dirty="0">
                <a:solidFill>
                  <a:schemeClr val="bg2"/>
                </a:solidFill>
              </a:rPr>
              <a:t>You can also control when you apply. (Most program announcements (PAs) have multiple receipt dates, so you have more flexibility to apply when it's best for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C24DF-64BC-AFD5-C994-DDF90F73863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1DB59B2-A5DF-1C19-720B-A9C871C1363F}"/>
              </a:ext>
            </a:extLst>
          </p:cNvPr>
          <p:cNvSpPr txBox="1"/>
          <p:nvPr/>
        </p:nvSpPr>
        <p:spPr>
          <a:xfrm>
            <a:off x="169832" y="974196"/>
            <a:ext cx="6791685" cy="507831"/>
          </a:xfrm>
          <a:prstGeom prst="rect">
            <a:avLst/>
          </a:prstGeom>
          <a:noFill/>
        </p:spPr>
        <p:txBody>
          <a:bodyPr wrap="square">
            <a:spAutoFit/>
          </a:bodyPr>
          <a:lstStyle/>
          <a:p>
            <a:pPr defTabSz="685800" eaLnBrk="1" fontAlgn="auto" hangingPunct="1">
              <a:spcBef>
                <a:spcPts val="0"/>
              </a:spcBef>
              <a:spcAft>
                <a:spcPts val="0"/>
              </a:spcAft>
            </a:pPr>
            <a:r>
              <a:rPr lang="en-US" sz="2700" dirty="0">
                <a:solidFill>
                  <a:prstClr val="white"/>
                </a:solidFill>
                <a:latin typeface="Arial" panose="020B0604020202020204" pitchFamily="34" charset="0"/>
                <a:ea typeface="+mn-ea"/>
                <a:cs typeface="Arial" panose="020B0604020202020204" pitchFamily="34" charset="0"/>
              </a:rPr>
              <a:t>Highlighted Topics vs. NOFOs</a:t>
            </a:r>
          </a:p>
        </p:txBody>
      </p:sp>
      <p:sp>
        <p:nvSpPr>
          <p:cNvPr id="4" name="TextBox 3">
            <a:extLst>
              <a:ext uri="{FF2B5EF4-FFF2-40B4-BE49-F238E27FC236}">
                <a16:creationId xmlns:a16="http://schemas.microsoft.com/office/drawing/2014/main" id="{76766795-402D-4155-4667-5CD5A2EA7BF8}"/>
              </a:ext>
            </a:extLst>
          </p:cNvPr>
          <p:cNvSpPr txBox="1"/>
          <p:nvPr/>
        </p:nvSpPr>
        <p:spPr>
          <a:xfrm>
            <a:off x="394905" y="1799600"/>
            <a:ext cx="8189697" cy="3877985"/>
          </a:xfrm>
          <a:prstGeom prst="rect">
            <a:avLst/>
          </a:prstGeom>
          <a:noFill/>
        </p:spPr>
        <p:txBody>
          <a:bodyPr wrap="square">
            <a:spAutoFit/>
          </a:bodyPr>
          <a:lstStyle/>
          <a:p>
            <a:pPr marL="214313" indent="-214313" defTabSz="685800" eaLnBrk="1" fontAlgn="auto" hangingPunct="1">
              <a:spcBef>
                <a:spcPts val="0"/>
              </a:spcBef>
              <a:spcAft>
                <a:spcPts val="0"/>
              </a:spcAft>
              <a:buFont typeface="Arial" panose="020B0604020202020204" pitchFamily="34" charset="0"/>
              <a:buChar char="•"/>
            </a:pPr>
            <a:r>
              <a:rPr lang="en-US" sz="1350" dirty="0">
                <a:solidFill>
                  <a:prstClr val="black"/>
                </a:solidFill>
                <a:latin typeface="Aptos" panose="020B0004020202020204" pitchFamily="34" charset="0"/>
                <a:ea typeface="+mn-ea"/>
              </a:rPr>
              <a:t>Highlighted Topics are a communication tool to promote a particular area of science within the NIH mission and encourage investigator-initiated applications from the community. They provide quick, simple information that is specific to the research topic area.</a:t>
            </a:r>
          </a:p>
          <a:p>
            <a:pPr defTabSz="685800" eaLnBrk="1" fontAlgn="auto" hangingPunct="1">
              <a:spcBef>
                <a:spcPts val="0"/>
              </a:spcBef>
              <a:spcAft>
                <a:spcPts val="0"/>
              </a:spcAft>
            </a:pPr>
            <a:endParaRPr lang="en-US" sz="1350" dirty="0">
              <a:solidFill>
                <a:prstClr val="black"/>
              </a:solidFill>
              <a:latin typeface="Aptos" panose="020B0004020202020204" pitchFamily="34" charset="0"/>
              <a:ea typeface="+mn-ea"/>
            </a:endParaRPr>
          </a:p>
          <a:p>
            <a:pPr marL="214313" indent="-214313" defTabSz="685800" eaLnBrk="1" fontAlgn="auto" hangingPunct="1">
              <a:spcBef>
                <a:spcPts val="0"/>
              </a:spcBef>
              <a:spcAft>
                <a:spcPts val="0"/>
              </a:spcAft>
              <a:buFont typeface="Arial" panose="020B0604020202020204" pitchFamily="34" charset="0"/>
              <a:buChar char="•"/>
            </a:pPr>
            <a:r>
              <a:rPr lang="en-US" sz="1350" dirty="0">
                <a:solidFill>
                  <a:prstClr val="black"/>
                </a:solidFill>
                <a:latin typeface="Aptos" panose="020B0004020202020204" pitchFamily="34" charset="0"/>
                <a:ea typeface="+mn-ea"/>
              </a:rPr>
              <a:t>In contrast to NOFOs, </a:t>
            </a:r>
            <a:r>
              <a:rPr lang="en-US" sz="1350" b="1" dirty="0">
                <a:solidFill>
                  <a:prstClr val="black"/>
                </a:solidFill>
                <a:latin typeface="Aptos" panose="020B0004020202020204" pitchFamily="34" charset="0"/>
                <a:ea typeface="+mn-ea"/>
              </a:rPr>
              <a:t>Highlighted Topics</a:t>
            </a:r>
          </a:p>
          <a:p>
            <a:pPr marL="557213" lvl="1" indent="-214313" defTabSz="685800" eaLnBrk="1" fontAlgn="auto" hangingPunct="1">
              <a:spcBef>
                <a:spcPts val="0"/>
              </a:spcBef>
              <a:spcAft>
                <a:spcPts val="0"/>
              </a:spcAft>
              <a:buFont typeface="Arial" panose="020B0604020202020204" pitchFamily="34" charset="0"/>
              <a:buChar char="•"/>
            </a:pPr>
            <a:r>
              <a:rPr lang="en-US" sz="1350" dirty="0">
                <a:solidFill>
                  <a:prstClr val="black"/>
                </a:solidFill>
                <a:latin typeface="Aptos" panose="020B0004020202020204" pitchFamily="34" charset="0"/>
                <a:ea typeface="+mn-ea"/>
              </a:rPr>
              <a:t>Give the applicant more freedom and creativity in responding to a topic</a:t>
            </a:r>
          </a:p>
          <a:p>
            <a:pPr marL="557213" lvl="1" indent="-214313" defTabSz="685800" eaLnBrk="1" fontAlgn="auto" hangingPunct="1">
              <a:spcBef>
                <a:spcPts val="0"/>
              </a:spcBef>
              <a:spcAft>
                <a:spcPts val="0"/>
              </a:spcAft>
              <a:buFont typeface="Arial" panose="020B0604020202020204" pitchFamily="34" charset="0"/>
              <a:buChar char="•"/>
            </a:pPr>
            <a:r>
              <a:rPr lang="en-US" sz="1350" dirty="0">
                <a:solidFill>
                  <a:prstClr val="black"/>
                </a:solidFill>
                <a:latin typeface="Aptos" panose="020B0004020202020204" pitchFamily="34" charset="0"/>
                <a:ea typeface="+mn-ea"/>
              </a:rPr>
              <a:t>Are less prescriptive than a science-specific NOFO</a:t>
            </a:r>
          </a:p>
          <a:p>
            <a:pPr marL="557213" lvl="1" indent="-214313" defTabSz="685800" eaLnBrk="1" fontAlgn="auto" hangingPunct="1">
              <a:spcBef>
                <a:spcPts val="0"/>
              </a:spcBef>
              <a:spcAft>
                <a:spcPts val="0"/>
              </a:spcAft>
              <a:buFont typeface="Arial" panose="020B0604020202020204" pitchFamily="34" charset="0"/>
              <a:buChar char="•"/>
            </a:pPr>
            <a:r>
              <a:rPr lang="en-US" sz="1350" dirty="0">
                <a:solidFill>
                  <a:prstClr val="black"/>
                </a:solidFill>
                <a:latin typeface="Aptos" panose="020B0004020202020204" pitchFamily="34" charset="0"/>
                <a:ea typeface="+mn-ea"/>
              </a:rPr>
              <a:t>Do not direct the applicant to use a particular NOFO, a particular due date or budget, or set other eligibility or application criteria</a:t>
            </a:r>
          </a:p>
          <a:p>
            <a:pPr marL="557213" lvl="1" indent="-214313" defTabSz="685800" eaLnBrk="1" fontAlgn="auto" hangingPunct="1">
              <a:spcBef>
                <a:spcPts val="0"/>
              </a:spcBef>
              <a:spcAft>
                <a:spcPts val="0"/>
              </a:spcAft>
              <a:buFont typeface="Arial" panose="020B0604020202020204" pitchFamily="34" charset="0"/>
              <a:buChar char="•"/>
            </a:pPr>
            <a:r>
              <a:rPr lang="en-US" sz="1350" dirty="0">
                <a:solidFill>
                  <a:prstClr val="black"/>
                </a:solidFill>
                <a:latin typeface="Aptos" panose="020B0004020202020204" pitchFamily="34" charset="0"/>
                <a:ea typeface="+mn-ea"/>
              </a:rPr>
              <a:t>Provide topic inspiration. Applicants use an appropriate funding opportunity, such as one of the </a:t>
            </a:r>
            <a:r>
              <a:rPr lang="en-US" sz="1350" u="sng" dirty="0">
                <a:solidFill>
                  <a:prstClr val="black"/>
                </a:solidFill>
                <a:latin typeface="Aptos" panose="020B0004020202020204" pitchFamily="34" charset="0"/>
                <a:ea typeface="+mn-ea"/>
                <a:hlinkClick r:id="rId2"/>
              </a:rPr>
              <a:t>NIH Parent Funding Announcements</a:t>
            </a:r>
            <a:r>
              <a:rPr lang="en-US" sz="1350" dirty="0">
                <a:solidFill>
                  <a:prstClr val="black"/>
                </a:solidFill>
                <a:latin typeface="Aptos" panose="020B0004020202020204" pitchFamily="34" charset="0"/>
                <a:ea typeface="+mn-ea"/>
              </a:rPr>
              <a:t> or other broad NIH opportunities on </a:t>
            </a:r>
            <a:r>
              <a:rPr lang="en-US" sz="1350" u="sng" dirty="0">
                <a:solidFill>
                  <a:prstClr val="black"/>
                </a:solidFill>
                <a:latin typeface="Aptos" panose="020B0004020202020204" pitchFamily="34" charset="0"/>
                <a:ea typeface="+mn-ea"/>
                <a:hlinkClick r:id="rId3" tooltip="Exiting Grants &amp; Funding site - Grants.gov"/>
              </a:rPr>
              <a:t>Grants.gov</a:t>
            </a:r>
            <a:endParaRPr lang="en-US" sz="1350" dirty="0">
              <a:solidFill>
                <a:prstClr val="black"/>
              </a:solidFill>
              <a:latin typeface="Aptos" panose="020B0004020202020204" pitchFamily="34" charset="0"/>
              <a:ea typeface="+mn-ea"/>
            </a:endParaRPr>
          </a:p>
          <a:p>
            <a:pPr marL="557213" lvl="1" indent="-214313" defTabSz="685800" eaLnBrk="1" fontAlgn="auto" hangingPunct="1">
              <a:spcBef>
                <a:spcPts val="0"/>
              </a:spcBef>
              <a:spcAft>
                <a:spcPts val="0"/>
              </a:spcAft>
              <a:buFont typeface="Arial" panose="020B0604020202020204" pitchFamily="34" charset="0"/>
              <a:buChar char="•"/>
            </a:pPr>
            <a:r>
              <a:rPr lang="en-US" sz="1350" dirty="0">
                <a:solidFill>
                  <a:prstClr val="black"/>
                </a:solidFill>
                <a:latin typeface="Aptos" panose="020B0004020202020204" pitchFamily="34" charset="0"/>
                <a:ea typeface="+mn-ea"/>
              </a:rPr>
              <a:t>Are </a:t>
            </a:r>
            <a:r>
              <a:rPr lang="en-US" sz="1350" b="1" dirty="0">
                <a:solidFill>
                  <a:prstClr val="black"/>
                </a:solidFill>
                <a:latin typeface="Aptos" panose="020B0004020202020204" pitchFamily="34" charset="0"/>
                <a:ea typeface="+mn-ea"/>
              </a:rPr>
              <a:t>not </a:t>
            </a:r>
            <a:r>
              <a:rPr lang="en-US" sz="1350" dirty="0">
                <a:solidFill>
                  <a:prstClr val="black"/>
                </a:solidFill>
                <a:latin typeface="Aptos" panose="020B0004020202020204" pitchFamily="34" charset="0"/>
                <a:ea typeface="+mn-ea"/>
              </a:rPr>
              <a:t>funding opportunities</a:t>
            </a:r>
          </a:p>
          <a:p>
            <a:pPr marL="557213" lvl="1" indent="-214313" defTabSz="685800" eaLnBrk="1" fontAlgn="auto" hangingPunct="1">
              <a:spcBef>
                <a:spcPts val="0"/>
              </a:spcBef>
              <a:spcAft>
                <a:spcPts val="0"/>
              </a:spcAft>
              <a:buFont typeface="Arial" panose="020B0604020202020204" pitchFamily="34" charset="0"/>
              <a:buChar char="•"/>
            </a:pPr>
            <a:r>
              <a:rPr lang="en-US" sz="1350" dirty="0">
                <a:solidFill>
                  <a:prstClr val="black"/>
                </a:solidFill>
                <a:latin typeface="Aptos" panose="020B0004020202020204" pitchFamily="34" charset="0"/>
                <a:ea typeface="+mn-ea"/>
              </a:rPr>
              <a:t>NIH may or may not have dedicated funding for applications in any given topic area</a:t>
            </a:r>
          </a:p>
          <a:p>
            <a:pPr marL="557213" lvl="1" indent="-214313" defTabSz="685800" eaLnBrk="1" fontAlgn="auto" hangingPunct="1">
              <a:spcBef>
                <a:spcPts val="0"/>
              </a:spcBef>
              <a:spcAft>
                <a:spcPts val="0"/>
              </a:spcAft>
              <a:buFont typeface="Arial" panose="020B0604020202020204" pitchFamily="34" charset="0"/>
              <a:buChar char="•"/>
            </a:pPr>
            <a:r>
              <a:rPr lang="en-US" sz="1350" dirty="0">
                <a:solidFill>
                  <a:prstClr val="black"/>
                </a:solidFill>
                <a:latin typeface="Aptos" panose="020B0004020202020204" pitchFamily="34" charset="0"/>
                <a:ea typeface="+mn-ea"/>
              </a:rPr>
              <a:t>Do not impact referral or peer review of applications</a:t>
            </a:r>
          </a:p>
          <a:p>
            <a:pPr marL="557213" lvl="1" indent="-214313" defTabSz="685800" eaLnBrk="1" fontAlgn="auto" hangingPunct="1">
              <a:spcBef>
                <a:spcPts val="0"/>
              </a:spcBef>
              <a:spcAft>
                <a:spcPts val="0"/>
              </a:spcAft>
              <a:buFont typeface="Arial" panose="020B0604020202020204" pitchFamily="34" charset="0"/>
              <a:buChar char="•"/>
            </a:pPr>
            <a:r>
              <a:rPr lang="en-US" sz="1350" dirty="0">
                <a:solidFill>
                  <a:prstClr val="black"/>
                </a:solidFill>
                <a:latin typeface="Aptos" panose="020B0004020202020204" pitchFamily="34" charset="0"/>
                <a:ea typeface="+mn-ea"/>
              </a:rPr>
              <a:t>Expire after 1 year.  However, NIH may choose to update or renew a topic.</a:t>
            </a:r>
          </a:p>
          <a:p>
            <a:pPr defTabSz="685800" eaLnBrk="1" fontAlgn="auto" hangingPunct="1">
              <a:spcBef>
                <a:spcPts val="0"/>
              </a:spcBef>
              <a:spcAft>
                <a:spcPts val="0"/>
              </a:spcAft>
            </a:pPr>
            <a:endParaRPr lang="en-US" sz="1500" dirty="0">
              <a:solidFill>
                <a:prstClr val="black"/>
              </a:solidFill>
              <a:latin typeface="Aptos" panose="020B0004020202020204" pitchFamily="34" charset="0"/>
              <a:ea typeface="+mn-ea"/>
            </a:endParaRPr>
          </a:p>
          <a:p>
            <a:pPr defTabSz="685800" eaLnBrk="1" fontAlgn="auto" hangingPunct="1">
              <a:spcBef>
                <a:spcPts val="0"/>
              </a:spcBef>
              <a:spcAft>
                <a:spcPts val="0"/>
              </a:spcAft>
            </a:pPr>
            <a:r>
              <a:rPr lang="en-US" sz="1500" b="1" dirty="0">
                <a:solidFill>
                  <a:prstClr val="black"/>
                </a:solidFill>
                <a:latin typeface="Aptos" panose="020B0004020202020204" pitchFamily="34" charset="0"/>
                <a:ea typeface="+mn-ea"/>
              </a:rPr>
              <a:t>FAQs: </a:t>
            </a:r>
            <a:r>
              <a:rPr lang="en-US" sz="1500" b="1" dirty="0">
                <a:solidFill>
                  <a:prstClr val="black"/>
                </a:solidFill>
                <a:latin typeface="Aptos" panose="020B0004020202020204" pitchFamily="34" charset="0"/>
                <a:ea typeface="+mn-ea"/>
                <a:hlinkClick r:id="rId4"/>
              </a:rPr>
              <a:t>https://grants.nih.gov/faqs#/highlighted-topics.htm?anchor=57794</a:t>
            </a:r>
            <a:endParaRPr lang="en-US" sz="1500" b="1" dirty="0">
              <a:solidFill>
                <a:prstClr val="black"/>
              </a:solidFill>
              <a:latin typeface="Aptos" panose="020B0004020202020204" pitchFamily="34" charset="0"/>
              <a:ea typeface="+mn-ea"/>
            </a:endParaRPr>
          </a:p>
          <a:p>
            <a:pPr defTabSz="685800" eaLnBrk="1" fontAlgn="auto" hangingPunct="1">
              <a:spcBef>
                <a:spcPts val="0"/>
              </a:spcBef>
              <a:spcAft>
                <a:spcPts val="0"/>
              </a:spcAft>
            </a:pPr>
            <a:endParaRPr lang="en-US" sz="1350" dirty="0">
              <a:solidFill>
                <a:prstClr val="black"/>
              </a:solidFill>
              <a:latin typeface="Times New Roman"/>
              <a:ea typeface="+mn-ea"/>
            </a:endParaRPr>
          </a:p>
        </p:txBody>
      </p:sp>
      <p:sp>
        <p:nvSpPr>
          <p:cNvPr id="2" name="TextBox 1">
            <a:extLst>
              <a:ext uri="{FF2B5EF4-FFF2-40B4-BE49-F238E27FC236}">
                <a16:creationId xmlns:a16="http://schemas.microsoft.com/office/drawing/2014/main" id="{8C0EC1AB-AC7C-0A1B-6950-0AE573F36BCB}"/>
              </a:ext>
            </a:extLst>
          </p:cNvPr>
          <p:cNvSpPr txBox="1"/>
          <p:nvPr/>
        </p:nvSpPr>
        <p:spPr>
          <a:xfrm>
            <a:off x="1219200" y="292190"/>
            <a:ext cx="6019800" cy="523220"/>
          </a:xfrm>
          <a:prstGeom prst="rect">
            <a:avLst/>
          </a:prstGeom>
          <a:noFill/>
        </p:spPr>
        <p:txBody>
          <a:bodyPr wrap="square" rtlCol="0">
            <a:spAutoFit/>
          </a:bodyPr>
          <a:lstStyle/>
          <a:p>
            <a:r>
              <a:rPr lang="en-US" sz="2800" dirty="0">
                <a:solidFill>
                  <a:schemeClr val="bg1"/>
                </a:solidFill>
                <a:latin typeface="+mj-lt"/>
              </a:rPr>
              <a:t>Highlighted Topics vs. NOFOs</a:t>
            </a:r>
          </a:p>
        </p:txBody>
      </p:sp>
    </p:spTree>
    <p:extLst>
      <p:ext uri="{BB962C8B-B14F-4D97-AF65-F5344CB8AC3E}">
        <p14:creationId xmlns:p14="http://schemas.microsoft.com/office/powerpoint/2010/main" val="1288823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6DC669-1C3F-3EFA-303E-71170419DE1E}"/>
              </a:ext>
            </a:extLst>
          </p:cNvPr>
          <p:cNvPicPr>
            <a:picLocks noChangeAspect="1"/>
          </p:cNvPicPr>
          <p:nvPr/>
        </p:nvPicPr>
        <p:blipFill>
          <a:blip r:embed="rId2"/>
          <a:stretch>
            <a:fillRect/>
          </a:stretch>
        </p:blipFill>
        <p:spPr>
          <a:xfrm>
            <a:off x="-24383" y="36576"/>
            <a:ext cx="9146710" cy="5145024"/>
          </a:xfrm>
          <a:prstGeom prst="rect">
            <a:avLst/>
          </a:prstGeom>
        </p:spPr>
      </p:pic>
      <p:sp>
        <p:nvSpPr>
          <p:cNvPr id="4" name="TextBox 3">
            <a:extLst>
              <a:ext uri="{FF2B5EF4-FFF2-40B4-BE49-F238E27FC236}">
                <a16:creationId xmlns:a16="http://schemas.microsoft.com/office/drawing/2014/main" id="{CE30B3E2-6768-A29A-19DD-3017DB913CC3}"/>
              </a:ext>
            </a:extLst>
          </p:cNvPr>
          <p:cNvSpPr txBox="1"/>
          <p:nvPr/>
        </p:nvSpPr>
        <p:spPr>
          <a:xfrm>
            <a:off x="762000" y="4876800"/>
            <a:ext cx="7620000" cy="1569660"/>
          </a:xfrm>
          <a:prstGeom prst="rect">
            <a:avLst/>
          </a:prstGeom>
          <a:noFill/>
        </p:spPr>
        <p:txBody>
          <a:bodyPr wrap="square" rtlCol="0">
            <a:spAutoFit/>
          </a:bodyPr>
          <a:lstStyle/>
          <a:p>
            <a:r>
              <a:rPr lang="en-US" sz="1600" dirty="0">
                <a:latin typeface="+mj-lt"/>
              </a:rPr>
              <a:t>Effective immediately, NIH will no longer </a:t>
            </a:r>
            <a:r>
              <a:rPr lang="en-US" sz="1600" dirty="0">
                <a:latin typeface="+mj-lt"/>
                <a:hlinkClick r:id="rId3"/>
              </a:rPr>
              <a:t>require </a:t>
            </a:r>
            <a:r>
              <a:rPr lang="en-US" sz="1600" dirty="0">
                <a:latin typeface="+mj-lt"/>
              </a:rPr>
              <a:t>applicants requesting $500,000 or more in direct costs (excluding consortium F&amp;A costs) in any one budget period to contact the funding Institute or Center (IC) before application submission. In line with this change, applicants are no longer required to include a cover letter identifying the Program Official contact which notes that the IC has agreed to accept assignment of the application.</a:t>
            </a:r>
          </a:p>
        </p:txBody>
      </p:sp>
    </p:spTree>
    <p:extLst>
      <p:ext uri="{BB962C8B-B14F-4D97-AF65-F5344CB8AC3E}">
        <p14:creationId xmlns:p14="http://schemas.microsoft.com/office/powerpoint/2010/main" val="4061674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1DC86-E19B-3AF9-9D20-CE922BE70AEE}"/>
              </a:ext>
            </a:extLst>
          </p:cNvPr>
          <p:cNvSpPr txBox="1">
            <a:spLocks/>
          </p:cNvSpPr>
          <p:nvPr/>
        </p:nvSpPr>
        <p:spPr>
          <a:xfrm>
            <a:off x="604838" y="152400"/>
            <a:ext cx="8229600" cy="944563"/>
          </a:xfrm>
          <a:prstGeom prst="rect">
            <a:avLst/>
          </a:prstGeom>
        </p:spPr>
        <p:txBody>
          <a:bodyPr/>
          <a:lstStyle>
            <a:lvl1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mj-lt"/>
                <a:ea typeface="MS PGothic" pitchFamily="34" charset="-128"/>
                <a:cs typeface="MS PGothic" charset="0"/>
              </a:defRPr>
            </a:lvl1pPr>
            <a:lvl2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2pPr>
            <a:lvl3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3pPr>
            <a:lvl4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4pPr>
            <a:lvl5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5pPr>
            <a:lvl6pPr marL="4572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6pPr>
            <a:lvl7pPr marL="9144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7pPr>
            <a:lvl8pPr marL="13716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8pPr>
            <a:lvl9pPr marL="18288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9pPr>
          </a:lstStyle>
          <a:p>
            <a:pPr algn="ctr" eaLnBrk="1" hangingPunct="1">
              <a:defRPr/>
            </a:pPr>
            <a:r>
              <a:rPr lang="en-US" altLang="en-US" sz="4000" b="1" kern="0">
                <a:latin typeface="Garamond" panose="02020404030301010803" pitchFamily="18" charset="0"/>
                <a:cs typeface="Arial" panose="020B0604020202020204" pitchFamily="34" charset="0"/>
              </a:rPr>
              <a:t>Contacting NIH Staff</a:t>
            </a:r>
          </a:p>
        </p:txBody>
      </p:sp>
      <p:graphicFrame>
        <p:nvGraphicFramePr>
          <p:cNvPr id="3" name="Table 2">
            <a:extLst>
              <a:ext uri="{FF2B5EF4-FFF2-40B4-BE49-F238E27FC236}">
                <a16:creationId xmlns:a16="http://schemas.microsoft.com/office/drawing/2014/main" id="{66F0530F-355E-087B-BB4C-1BE381CFCC66}"/>
              </a:ext>
            </a:extLst>
          </p:cNvPr>
          <p:cNvGraphicFramePr>
            <a:graphicFrameLocks noGrp="1"/>
          </p:cNvGraphicFramePr>
          <p:nvPr>
            <p:extLst>
              <p:ext uri="{D42A27DB-BD31-4B8C-83A1-F6EECF244321}">
                <p14:modId xmlns:p14="http://schemas.microsoft.com/office/powerpoint/2010/main" val="3471881295"/>
              </p:ext>
            </p:extLst>
          </p:nvPr>
        </p:nvGraphicFramePr>
        <p:xfrm>
          <a:off x="381000" y="1066800"/>
          <a:ext cx="8686800" cy="4610100"/>
        </p:xfrm>
        <a:graphic>
          <a:graphicData uri="http://schemas.openxmlformats.org/drawingml/2006/table">
            <a:tbl>
              <a:tblPr firstRow="1" bandRow="1">
                <a:tableStyleId>{5C22544A-7EE6-4342-B048-85BDC9FD1C3A}</a:tableStyleId>
              </a:tblPr>
              <a:tblGrid>
                <a:gridCol w="6091005">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843195">
                  <a:extLst>
                    <a:ext uri="{9D8B030D-6E8A-4147-A177-3AD203B41FA5}">
                      <a16:colId xmlns:a16="http://schemas.microsoft.com/office/drawing/2014/main" val="20003"/>
                    </a:ext>
                  </a:extLst>
                </a:gridCol>
              </a:tblGrid>
              <a:tr h="486263">
                <a:tc>
                  <a:txBody>
                    <a:bodyPr/>
                    <a:lstStyle/>
                    <a:p>
                      <a:pPr algn="ctr"/>
                      <a:r>
                        <a:rPr lang="en-US" sz="2400" dirty="0">
                          <a:solidFill>
                            <a:schemeClr val="tx1"/>
                          </a:solidFill>
                        </a:rPr>
                        <a:t>When to Contact</a:t>
                      </a:r>
                    </a:p>
                  </a:txBody>
                  <a:tcPr marT="45725" marB="45725">
                    <a:solidFill>
                      <a:srgbClr val="34588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PO</a:t>
                      </a:r>
                    </a:p>
                  </a:txBody>
                  <a:tcPr marT="45725" marB="45725">
                    <a:solidFill>
                      <a:srgbClr val="34588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SRO</a:t>
                      </a:r>
                    </a:p>
                  </a:txBody>
                  <a:tcPr marT="45725" marB="45725">
                    <a:solidFill>
                      <a:srgbClr val="345884"/>
                    </a:solidFill>
                  </a:tcPr>
                </a:tc>
                <a:tc>
                  <a:txBody>
                    <a:bodyPr/>
                    <a:lstStyle/>
                    <a:p>
                      <a:pPr algn="ctr"/>
                      <a:r>
                        <a:rPr lang="en-US" sz="2400" dirty="0"/>
                        <a:t>GS</a:t>
                      </a:r>
                    </a:p>
                  </a:txBody>
                  <a:tcPr marT="45725" marB="45725">
                    <a:solidFill>
                      <a:srgbClr val="345884"/>
                    </a:solidFill>
                  </a:tcPr>
                </a:tc>
                <a:extLst>
                  <a:ext uri="{0D108BD9-81ED-4DB2-BD59-A6C34878D82A}">
                    <a16:rowId xmlns:a16="http://schemas.microsoft.com/office/drawing/2014/main" val="10000"/>
                  </a:ext>
                </a:extLst>
              </a:tr>
              <a:tr h="1264286">
                <a:tc>
                  <a:txBody>
                    <a:bodyPr/>
                    <a:lstStyle/>
                    <a:p>
                      <a:r>
                        <a:rPr lang="en-US" sz="1800" b="1" dirty="0"/>
                        <a:t>Before Application Submission</a:t>
                      </a:r>
                      <a:r>
                        <a:rPr lang="en-US" sz="1800" b="0" dirty="0"/>
                        <a:t> to discuss:</a:t>
                      </a:r>
                      <a:endParaRPr lang="en-US" sz="1800" b="1" dirty="0"/>
                    </a:p>
                    <a:p>
                      <a:pPr marL="285750" indent="-285750">
                        <a:buFont typeface="Arial" panose="020B0604020202020204" pitchFamily="34" charset="0"/>
                        <a:buChar char="•"/>
                      </a:pPr>
                      <a:r>
                        <a:rPr lang="en-US" sz="1800" b="0" baseline="0" dirty="0"/>
                        <a:t>Research idea (or specific aims) &amp; fit with IC/priorities</a:t>
                      </a:r>
                    </a:p>
                    <a:p>
                      <a:pPr marL="285750" indent="-285750">
                        <a:buFont typeface="Arial" panose="020B0604020202020204" pitchFamily="34" charset="0"/>
                        <a:buChar char="•"/>
                      </a:pPr>
                      <a:r>
                        <a:rPr lang="en-US" sz="1800" b="0" baseline="0" dirty="0"/>
                        <a:t>Grant programs and funding opportunities</a:t>
                      </a:r>
                    </a:p>
                    <a:p>
                      <a:pPr marL="285750" indent="-285750">
                        <a:buFont typeface="Arial" panose="020B0604020202020204" pitchFamily="34" charset="0"/>
                        <a:buChar char="•"/>
                      </a:pPr>
                      <a:r>
                        <a:rPr lang="en-US" sz="1800" b="0" baseline="0" dirty="0"/>
                        <a:t>Questions about application process</a:t>
                      </a:r>
                    </a:p>
                  </a:txBody>
                  <a:tcPr marT="45725" marB="45725">
                    <a:solidFill>
                      <a:schemeClr val="accent5">
                        <a:lumMod val="20000"/>
                        <a:lumOff val="80000"/>
                      </a:schemeClr>
                    </a:solidFill>
                  </a:tcPr>
                </a:tc>
                <a:tc>
                  <a:txBody>
                    <a:bodyPr/>
                    <a:lstStyle/>
                    <a:p>
                      <a:endParaRPr lang="en-US" sz="1800" dirty="0"/>
                    </a:p>
                  </a:txBody>
                  <a:tcPr marT="45725" marB="45725">
                    <a:solidFill>
                      <a:schemeClr val="accent5">
                        <a:lumMod val="20000"/>
                        <a:lumOff val="80000"/>
                      </a:schemeClr>
                    </a:solidFill>
                  </a:tcPr>
                </a:tc>
                <a:tc>
                  <a:txBody>
                    <a:bodyPr/>
                    <a:lstStyle/>
                    <a:p>
                      <a:endParaRPr lang="en-US" sz="1800" dirty="0"/>
                    </a:p>
                  </a:txBody>
                  <a:tcPr marT="45725" marB="45725">
                    <a:solidFill>
                      <a:schemeClr val="accent5">
                        <a:lumMod val="20000"/>
                        <a:lumOff val="80000"/>
                      </a:schemeClr>
                    </a:solidFill>
                  </a:tcPr>
                </a:tc>
                <a:tc>
                  <a:txBody>
                    <a:bodyPr/>
                    <a:lstStyle/>
                    <a:p>
                      <a:endParaRPr lang="en-US" sz="1800" dirty="0"/>
                    </a:p>
                  </a:txBody>
                  <a:tcPr marT="45725" marB="45725">
                    <a:solidFill>
                      <a:schemeClr val="accent5">
                        <a:lumMod val="20000"/>
                        <a:lumOff val="80000"/>
                      </a:schemeClr>
                    </a:solidFill>
                  </a:tcPr>
                </a:tc>
                <a:extLst>
                  <a:ext uri="{0D108BD9-81ED-4DB2-BD59-A6C34878D82A}">
                    <a16:rowId xmlns:a16="http://schemas.microsoft.com/office/drawing/2014/main" val="10001"/>
                  </a:ext>
                </a:extLst>
              </a:tr>
              <a:tr h="9144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t>After Submission/Before Peer Review</a:t>
                      </a:r>
                      <a:r>
                        <a:rPr lang="en-US" sz="1800" b="0" dirty="0"/>
                        <a:t> to discuss:</a:t>
                      </a:r>
                      <a:endParaRPr lang="en-US" sz="1800" b="1" dirty="0"/>
                    </a:p>
                    <a:p>
                      <a:pPr marL="285750" indent="-285750">
                        <a:buFont typeface="Arial" panose="020B0604020202020204" pitchFamily="34" charset="0"/>
                        <a:buChar char="•"/>
                      </a:pPr>
                      <a:r>
                        <a:rPr lang="en-US" sz="1800" b="0" baseline="0" dirty="0"/>
                        <a:t>Review assignment or concerns (e.g., panel expertise)</a:t>
                      </a:r>
                    </a:p>
                    <a:p>
                      <a:pPr marL="285750" indent="-285750">
                        <a:buFont typeface="Arial" panose="020B0604020202020204" pitchFamily="34" charset="0"/>
                        <a:buChar char="•"/>
                      </a:pPr>
                      <a:r>
                        <a:rPr lang="en-US" sz="1800" b="0" dirty="0"/>
                        <a:t>Request to</a:t>
                      </a:r>
                      <a:r>
                        <a:rPr lang="en-US" sz="1800" b="0" baseline="0" dirty="0"/>
                        <a:t> send additional/corrective materials</a:t>
                      </a:r>
                      <a:endParaRPr lang="en-US" sz="1800" b="0" dirty="0"/>
                    </a:p>
                  </a:txBody>
                  <a:tcPr marT="45725" marB="45725"/>
                </a:tc>
                <a:tc>
                  <a:txBody>
                    <a:bodyPr/>
                    <a:lstStyle/>
                    <a:p>
                      <a:endParaRPr lang="en-US" sz="1800" dirty="0"/>
                    </a:p>
                  </a:txBody>
                  <a:tcPr marT="45725" marB="45725"/>
                </a:tc>
                <a:tc>
                  <a:txBody>
                    <a:bodyPr/>
                    <a:lstStyle/>
                    <a:p>
                      <a:endParaRPr lang="en-US" sz="1800" dirty="0"/>
                    </a:p>
                  </a:txBody>
                  <a:tcPr marT="45725" marB="45725"/>
                </a:tc>
                <a:tc>
                  <a:txBody>
                    <a:bodyPr/>
                    <a:lstStyle/>
                    <a:p>
                      <a:endParaRPr lang="en-US" sz="1800"/>
                    </a:p>
                  </a:txBody>
                  <a:tcPr marT="45725" marB="45725"/>
                </a:tc>
                <a:extLst>
                  <a:ext uri="{0D108BD9-81ED-4DB2-BD59-A6C34878D82A}">
                    <a16:rowId xmlns:a16="http://schemas.microsoft.com/office/drawing/2014/main" val="10002"/>
                  </a:ext>
                </a:extLst>
              </a:tr>
              <a:tr h="9725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t>After Peer Review </a:t>
                      </a:r>
                      <a:r>
                        <a:rPr lang="en-US" sz="1800" b="0" dirty="0"/>
                        <a:t>to discuss:</a:t>
                      </a:r>
                      <a:endParaRPr lang="en-US" sz="1800" b="1" dirty="0"/>
                    </a:p>
                    <a:p>
                      <a:pPr marL="285750" indent="-285750">
                        <a:buFont typeface="Arial" panose="020B0604020202020204" pitchFamily="34" charset="0"/>
                        <a:buChar char="•"/>
                      </a:pPr>
                      <a:r>
                        <a:rPr lang="en-US" sz="1800" b="0" baseline="0" dirty="0"/>
                        <a:t>Summary statement and response to reviewer critiques</a:t>
                      </a:r>
                    </a:p>
                    <a:p>
                      <a:pPr marL="285750" indent="-285750">
                        <a:buFont typeface="Arial" panose="020B0604020202020204" pitchFamily="34" charset="0"/>
                        <a:buChar char="•"/>
                      </a:pPr>
                      <a:r>
                        <a:rPr lang="en-US" sz="1800" b="0" baseline="0" dirty="0"/>
                        <a:t>Potential for application resubmission</a:t>
                      </a:r>
                      <a:endParaRPr lang="en-US" sz="1800" b="1" dirty="0"/>
                    </a:p>
                  </a:txBody>
                  <a:tcPr marT="45725" marB="45725"/>
                </a:tc>
                <a:tc>
                  <a:txBody>
                    <a:bodyPr/>
                    <a:lstStyle/>
                    <a:p>
                      <a:endParaRPr lang="en-US" sz="1800" dirty="0"/>
                    </a:p>
                  </a:txBody>
                  <a:tcPr marT="45725" marB="45725"/>
                </a:tc>
                <a:tc>
                  <a:txBody>
                    <a:bodyPr/>
                    <a:lstStyle/>
                    <a:p>
                      <a:endParaRPr lang="en-US" sz="1800" dirty="0"/>
                    </a:p>
                  </a:txBody>
                  <a:tcPr marT="45725" marB="45725"/>
                </a:tc>
                <a:tc>
                  <a:txBody>
                    <a:bodyPr/>
                    <a:lstStyle/>
                    <a:p>
                      <a:endParaRPr lang="en-US" sz="1800" dirty="0"/>
                    </a:p>
                  </a:txBody>
                  <a:tcPr marT="45725" marB="45725"/>
                </a:tc>
                <a:extLst>
                  <a:ext uri="{0D108BD9-81ED-4DB2-BD59-A6C34878D82A}">
                    <a16:rowId xmlns:a16="http://schemas.microsoft.com/office/drawing/2014/main" val="10003"/>
                  </a:ext>
                </a:extLst>
              </a:tr>
              <a:tr h="9725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a:t>At</a:t>
                      </a:r>
                      <a:r>
                        <a:rPr lang="en-US" sz="1800" b="1" baseline="0" dirty="0"/>
                        <a:t> any point</a:t>
                      </a:r>
                      <a:r>
                        <a:rPr lang="en-US" sz="1800" b="1" dirty="0"/>
                        <a:t> </a:t>
                      </a:r>
                      <a:r>
                        <a:rPr lang="en-US" sz="1800" b="0" dirty="0"/>
                        <a:t>to discuss: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t>Budget questions/</a:t>
                      </a:r>
                      <a:r>
                        <a:rPr lang="en-US" sz="1800" b="0" baseline="0" dirty="0"/>
                        <a:t>administrative issues about award</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baseline="0" dirty="0"/>
                        <a:t>Interpretation of grants policies</a:t>
                      </a:r>
                      <a:endParaRPr lang="en-US" sz="1800" b="0" dirty="0"/>
                    </a:p>
                  </a:txBody>
                  <a:tcPr marT="45725" marB="45725"/>
                </a:tc>
                <a:tc>
                  <a:txBody>
                    <a:bodyPr/>
                    <a:lstStyle/>
                    <a:p>
                      <a:endParaRPr lang="en-US" sz="1800" dirty="0"/>
                    </a:p>
                  </a:txBody>
                  <a:tcPr marT="45725" marB="45725"/>
                </a:tc>
                <a:tc>
                  <a:txBody>
                    <a:bodyPr/>
                    <a:lstStyle/>
                    <a:p>
                      <a:endParaRPr lang="en-US" sz="1800" dirty="0"/>
                    </a:p>
                  </a:txBody>
                  <a:tcPr marT="45725" marB="45725"/>
                </a:tc>
                <a:tc>
                  <a:txBody>
                    <a:bodyPr/>
                    <a:lstStyle/>
                    <a:p>
                      <a:endParaRPr lang="en-US" sz="1800" dirty="0"/>
                    </a:p>
                  </a:txBody>
                  <a:tcPr marT="45725" marB="45725"/>
                </a:tc>
                <a:extLst>
                  <a:ext uri="{0D108BD9-81ED-4DB2-BD59-A6C34878D82A}">
                    <a16:rowId xmlns:a16="http://schemas.microsoft.com/office/drawing/2014/main" val="10004"/>
                  </a:ext>
                </a:extLst>
              </a:tr>
            </a:tbl>
          </a:graphicData>
        </a:graphic>
      </p:graphicFrame>
      <p:sp>
        <p:nvSpPr>
          <p:cNvPr id="38948" name="TextBox 35">
            <a:extLst>
              <a:ext uri="{FF2B5EF4-FFF2-40B4-BE49-F238E27FC236}">
                <a16:creationId xmlns:a16="http://schemas.microsoft.com/office/drawing/2014/main" id="{8D711CA9-3859-E2AB-2FE0-D84E529E0917}"/>
              </a:ext>
            </a:extLst>
          </p:cNvPr>
          <p:cNvSpPr txBox="1">
            <a:spLocks noChangeArrowheads="1"/>
          </p:cNvSpPr>
          <p:nvPr/>
        </p:nvSpPr>
        <p:spPr bwMode="auto">
          <a:xfrm>
            <a:off x="152400" y="5802313"/>
            <a:ext cx="8682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lr>
                <a:srgbClr val="FF3300"/>
              </a:buClr>
              <a:buSzPct val="80000"/>
              <a:defRPr sz="3200">
                <a:solidFill>
                  <a:schemeClr val="bg2"/>
                </a:solidFill>
                <a:latin typeface="Arial" panose="020B0604020202020204" pitchFamily="34" charset="0"/>
                <a:ea typeface="MS PGothic" panose="020B0600070205080204" pitchFamily="34" charset="-128"/>
              </a:defRPr>
            </a:lvl1pPr>
            <a:lvl2pPr marL="742950" indent="-285750">
              <a:spcBef>
                <a:spcPct val="20000"/>
              </a:spcBef>
              <a:buClr>
                <a:srgbClr val="FF3300"/>
              </a:buClr>
              <a:buSzPct val="8000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FF3300"/>
              </a:buClr>
              <a:buSzPct val="8000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pPr>
            <a:r>
              <a:rPr lang="en-US" altLang="en-US" sz="2000">
                <a:solidFill>
                  <a:schemeClr val="tx1"/>
                </a:solidFill>
              </a:rPr>
              <a:t>PO=Program Officer; SRO=Scientific Review Officer; GS=Grants Specialist</a:t>
            </a:r>
          </a:p>
        </p:txBody>
      </p:sp>
      <p:pic>
        <p:nvPicPr>
          <p:cNvPr id="38949" name="Picture 2" descr="C:\Users\alvarezr\AppData\Local\Microsoft\Windows\Temporary Internet Files\Content.IE5\ZKMVSCXM\Check_mark_23x20_02.svg[1].png">
            <a:extLst>
              <a:ext uri="{FF2B5EF4-FFF2-40B4-BE49-F238E27FC236}">
                <a16:creationId xmlns:a16="http://schemas.microsoft.com/office/drawing/2014/main" id="{819ACE0B-DA14-4A36-F100-EDE478705D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9038" y="3048000"/>
            <a:ext cx="48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50" name="Picture 2" descr="C:\Users\alvarezr\AppData\Local\Microsoft\Windows\Temporary Internet Files\Content.IE5\ZKMVSCXM\Check_mark_23x20_02.svg[1].png">
            <a:extLst>
              <a:ext uri="{FF2B5EF4-FFF2-40B4-BE49-F238E27FC236}">
                <a16:creationId xmlns:a16="http://schemas.microsoft.com/office/drawing/2014/main" id="{079511E8-A2D1-CA40-0F65-7E85295592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4638" y="1905000"/>
            <a:ext cx="48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51" name="Picture 2" descr="C:\Users\alvarezr\AppData\Local\Microsoft\Windows\Temporary Internet Files\Content.IE5\ZKMVSCXM\Check_mark_23x20_02.svg[1].png">
            <a:extLst>
              <a:ext uri="{FF2B5EF4-FFF2-40B4-BE49-F238E27FC236}">
                <a16:creationId xmlns:a16="http://schemas.microsoft.com/office/drawing/2014/main" id="{CB53FB1D-39CE-0F87-BD4A-F433E654DB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7238" y="4953000"/>
            <a:ext cx="48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52" name="Picture 2" descr="C:\Users\alvarezr\AppData\Local\Microsoft\Windows\Temporary Internet Files\Content.IE5\ZKMVSCXM\Check_mark_23x20_02.svg[1].png">
            <a:extLst>
              <a:ext uri="{FF2B5EF4-FFF2-40B4-BE49-F238E27FC236}">
                <a16:creationId xmlns:a16="http://schemas.microsoft.com/office/drawing/2014/main" id="{D139C4E7-C126-E371-86BD-FFAE4E35FD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4638" y="4953000"/>
            <a:ext cx="48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53" name="Picture 2" descr="C:\Users\alvarezr\AppData\Local\Microsoft\Windows\Temporary Internet Files\Content.IE5\ZKMVSCXM\Check_mark_23x20_02.svg[1].png">
            <a:extLst>
              <a:ext uri="{FF2B5EF4-FFF2-40B4-BE49-F238E27FC236}">
                <a16:creationId xmlns:a16="http://schemas.microsoft.com/office/drawing/2014/main" id="{D1836C04-9DE6-0105-2AB3-37DED5238F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4638" y="4038600"/>
            <a:ext cx="48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CB0FC83-DA5A-7ABF-3D2F-A8884D29A05A}"/>
              </a:ext>
            </a:extLst>
          </p:cNvPr>
          <p:cNvSpPr txBox="1">
            <a:spLocks noChangeArrowheads="1"/>
          </p:cNvSpPr>
          <p:nvPr/>
        </p:nvSpPr>
        <p:spPr bwMode="auto">
          <a:xfrm>
            <a:off x="1752600" y="990600"/>
            <a:ext cx="6934200" cy="4267200"/>
          </a:xfrm>
          <a:prstGeom prst="rect">
            <a:avLst/>
          </a:prstGeom>
          <a:noFill/>
          <a:ln>
            <a:noFill/>
          </a:ln>
        </p:spPr>
        <p:txBody>
          <a:bodyPr/>
          <a:lstStyle>
            <a:lvl1pPr marL="342900" indent="-342900" algn="l" rtl="0" eaLnBrk="0" fontAlgn="base" hangingPunct="0">
              <a:spcBef>
                <a:spcPct val="20000"/>
              </a:spcBef>
              <a:spcAft>
                <a:spcPct val="0"/>
              </a:spcAft>
              <a:buClr>
                <a:srgbClr val="FF3300"/>
              </a:buClr>
              <a:buSzPct val="80000"/>
              <a:defRPr sz="3200">
                <a:solidFill>
                  <a:schemeClr val="bg2"/>
                </a:solidFill>
                <a:latin typeface="+mn-lt"/>
                <a:ea typeface="MS PGothic" pitchFamily="34" charset="-128"/>
                <a:cs typeface="MS PGothic" charset="0"/>
              </a:defRPr>
            </a:lvl1pPr>
            <a:lvl2pPr marL="742950" indent="-285750" algn="l" rtl="0" eaLnBrk="0" fontAlgn="base" hangingPunct="0">
              <a:spcBef>
                <a:spcPct val="20000"/>
              </a:spcBef>
              <a:spcAft>
                <a:spcPct val="0"/>
              </a:spcAft>
              <a:buClr>
                <a:srgbClr val="FF3300"/>
              </a:buClr>
              <a:buSzPct val="80000"/>
              <a:buChar char="•"/>
              <a:defRPr sz="28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lr>
                <a:srgbClr val="FF3300"/>
              </a:buClr>
              <a:buSzPct val="80000"/>
              <a:buChar char="•"/>
              <a:defRPr sz="24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lr>
                <a:srgbClr val="FF3300"/>
              </a:buClr>
              <a:buSzPct val="80000"/>
              <a:buChar char="•"/>
              <a:defRPr sz="20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lr>
                <a:srgbClr val="FF3300"/>
              </a:buClr>
              <a:buSzPct val="80000"/>
              <a:buChar char="•"/>
              <a:defRPr sz="2000">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lr>
                <a:srgbClr val="FF3300"/>
              </a:buClr>
              <a:buSzPct val="80000"/>
              <a:buChar char="•"/>
              <a:defRPr sz="2000">
                <a:solidFill>
                  <a:schemeClr val="tx1"/>
                </a:solidFill>
                <a:latin typeface="+mn-lt"/>
              </a:defRPr>
            </a:lvl6pPr>
            <a:lvl7pPr marL="2971800" indent="-228600" algn="l" rtl="0" fontAlgn="base">
              <a:spcBef>
                <a:spcPct val="20000"/>
              </a:spcBef>
              <a:spcAft>
                <a:spcPct val="0"/>
              </a:spcAft>
              <a:buClr>
                <a:srgbClr val="FF3300"/>
              </a:buClr>
              <a:buSzPct val="80000"/>
              <a:buChar char="•"/>
              <a:defRPr sz="2000">
                <a:solidFill>
                  <a:schemeClr val="tx1"/>
                </a:solidFill>
                <a:latin typeface="+mn-lt"/>
              </a:defRPr>
            </a:lvl7pPr>
            <a:lvl8pPr marL="3429000" indent="-228600" algn="l" rtl="0" fontAlgn="base">
              <a:spcBef>
                <a:spcPct val="20000"/>
              </a:spcBef>
              <a:spcAft>
                <a:spcPct val="0"/>
              </a:spcAft>
              <a:buClr>
                <a:srgbClr val="FF3300"/>
              </a:buClr>
              <a:buSzPct val="80000"/>
              <a:buChar char="•"/>
              <a:defRPr sz="2000">
                <a:solidFill>
                  <a:schemeClr val="tx1"/>
                </a:solidFill>
                <a:latin typeface="+mn-lt"/>
              </a:defRPr>
            </a:lvl8pPr>
            <a:lvl9pPr marL="3886200" indent="-228600" algn="l" rtl="0" fontAlgn="base">
              <a:spcBef>
                <a:spcPct val="20000"/>
              </a:spcBef>
              <a:spcAft>
                <a:spcPct val="0"/>
              </a:spcAft>
              <a:buClr>
                <a:srgbClr val="FF3300"/>
              </a:buClr>
              <a:buSzPct val="80000"/>
              <a:buChar char="•"/>
              <a:defRPr sz="2000">
                <a:solidFill>
                  <a:schemeClr val="tx1"/>
                </a:solidFill>
                <a:latin typeface="+mn-lt"/>
              </a:defRPr>
            </a:lvl9pPr>
          </a:lstStyle>
          <a:p>
            <a:r>
              <a:rPr lang="en-US" sz="1800" b="1" dirty="0"/>
              <a:t>Responsibilities</a:t>
            </a:r>
            <a:endParaRPr lang="en-US" sz="1800" dirty="0"/>
          </a:p>
          <a:p>
            <a:pPr lvl="0">
              <a:buFont typeface="Arial" panose="020B0604020202020204" pitchFamily="34" charset="0"/>
              <a:buChar char="•"/>
            </a:pPr>
            <a:r>
              <a:rPr lang="en-US" sz="1600" dirty="0"/>
              <a:t>Develop research and research training initiatives.</a:t>
            </a:r>
          </a:p>
          <a:p>
            <a:pPr lvl="0">
              <a:buFont typeface="Arial" panose="020B0604020202020204" pitchFamily="34" charset="0"/>
              <a:buChar char="•"/>
            </a:pPr>
            <a:r>
              <a:rPr lang="en-US" sz="1600" dirty="0"/>
              <a:t>Write notices of funding opportunities (NOFOs).</a:t>
            </a:r>
          </a:p>
          <a:p>
            <a:pPr lvl="0">
              <a:buFont typeface="Arial" panose="020B0604020202020204" pitchFamily="34" charset="0"/>
              <a:buChar char="•"/>
            </a:pPr>
            <a:r>
              <a:rPr lang="en-US" sz="1600" dirty="0"/>
              <a:t>Provide scientific guidance to investigators pre- and post-award.</a:t>
            </a:r>
          </a:p>
          <a:p>
            <a:pPr lvl="0">
              <a:buFont typeface="Arial" panose="020B0604020202020204" pitchFamily="34" charset="0"/>
              <a:buChar char="•"/>
            </a:pPr>
            <a:r>
              <a:rPr lang="en-US" sz="1600" dirty="0"/>
              <a:t>Monitor the programmatic, scientific, and/or technical aspects of a grant.</a:t>
            </a:r>
          </a:p>
          <a:p>
            <a:pPr lvl="0">
              <a:buFont typeface="Arial" panose="020B0604020202020204" pitchFamily="34" charset="0"/>
              <a:buChar char="•"/>
            </a:pPr>
            <a:r>
              <a:rPr lang="en-US" sz="1600" dirty="0"/>
              <a:t>Work in partnership with grants management staff on post-award administration, including review of progress reports.</a:t>
            </a:r>
          </a:p>
          <a:p>
            <a:r>
              <a:rPr lang="en-US" sz="1600" b="1" dirty="0"/>
              <a:t>When to Contact</a:t>
            </a:r>
            <a:endParaRPr lang="en-US" sz="1600" dirty="0"/>
          </a:p>
          <a:p>
            <a:pPr lvl="0">
              <a:buFont typeface="Arial" panose="020B0604020202020204" pitchFamily="34" charset="0"/>
              <a:buChar char="•"/>
            </a:pPr>
            <a:r>
              <a:rPr lang="en-US" sz="1600" dirty="0"/>
              <a:t>To help identify an appropriate type of grant program and/or funding opportunity for you and your research​.</a:t>
            </a:r>
          </a:p>
          <a:p>
            <a:pPr lvl="0">
              <a:buFont typeface="Arial" panose="020B0604020202020204" pitchFamily="34" charset="0"/>
              <a:buChar char="•"/>
            </a:pPr>
            <a:r>
              <a:rPr lang="en-US" sz="1600" dirty="0"/>
              <a:t>To obtain input on whether your specific aims fit within the mission and priorities of an NIH institute or center.</a:t>
            </a:r>
          </a:p>
          <a:p>
            <a:pPr lvl="0">
              <a:buFont typeface="Arial" panose="020B0604020202020204" pitchFamily="34" charset="0"/>
              <a:buChar char="•"/>
            </a:pPr>
            <a:r>
              <a:rPr lang="en-US" sz="1600" dirty="0"/>
              <a:t>To discuss whether your research is considered a clinical trial.</a:t>
            </a:r>
          </a:p>
          <a:p>
            <a:pPr lvl="0">
              <a:buFont typeface="Arial" panose="020B0604020202020204" pitchFamily="34" charset="0"/>
              <a:buChar char="•"/>
            </a:pPr>
            <a:r>
              <a:rPr lang="en-US" sz="1600" dirty="0"/>
              <a:t>To discuss the outcome of review after receiving and reviewing your summary statement.</a:t>
            </a:r>
          </a:p>
          <a:p>
            <a:pPr lvl="0">
              <a:buFont typeface="Arial" panose="020B0604020202020204" pitchFamily="34" charset="0"/>
              <a:buChar char="•"/>
            </a:pPr>
            <a:r>
              <a:rPr lang="en-US" sz="1600" dirty="0"/>
              <a:t>To talk about progress or scientific and administrative issues that arise with the grant post-award.</a:t>
            </a:r>
          </a:p>
          <a:p>
            <a:pPr lvl="0">
              <a:buFont typeface="Arial" panose="020B0604020202020204" pitchFamily="34" charset="0"/>
              <a:buChar char="•"/>
            </a:pPr>
            <a:endParaRPr lang="en-US" sz="2000" dirty="0"/>
          </a:p>
          <a:p>
            <a:pPr eaLnBrk="1" hangingPunct="1">
              <a:lnSpc>
                <a:spcPct val="90000"/>
              </a:lnSpc>
              <a:spcBef>
                <a:spcPct val="50000"/>
              </a:spcBef>
              <a:buClr>
                <a:srgbClr val="008000"/>
              </a:buClr>
              <a:defRPr/>
            </a:pPr>
            <a:endParaRPr lang="en-US" b="1" kern="0" dirty="0">
              <a:solidFill>
                <a:srgbClr val="008000"/>
              </a:solidFill>
            </a:endParaRPr>
          </a:p>
        </p:txBody>
      </p:sp>
      <p:sp>
        <p:nvSpPr>
          <p:cNvPr id="3" name="Rectangle 2">
            <a:extLst>
              <a:ext uri="{FF2B5EF4-FFF2-40B4-BE49-F238E27FC236}">
                <a16:creationId xmlns:a16="http://schemas.microsoft.com/office/drawing/2014/main" id="{62B6D54B-285A-804A-5C5D-9B36EC772E8F}"/>
              </a:ext>
            </a:extLst>
          </p:cNvPr>
          <p:cNvSpPr txBox="1">
            <a:spLocks noChangeArrowheads="1"/>
          </p:cNvSpPr>
          <p:nvPr/>
        </p:nvSpPr>
        <p:spPr>
          <a:xfrm>
            <a:off x="2667000" y="381000"/>
            <a:ext cx="4572000" cy="758825"/>
          </a:xfrm>
          <a:prstGeom prst="rect">
            <a:avLst/>
          </a:prstGeom>
        </p:spPr>
        <p:txBody>
          <a:bodyPr/>
          <a:lstStyle>
            <a:lvl1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mj-lt"/>
                <a:ea typeface="MS PGothic" pitchFamily="34" charset="-128"/>
                <a:cs typeface="MS PGothic" charset="0"/>
              </a:defRPr>
            </a:lvl1pPr>
            <a:lvl2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2pPr>
            <a:lvl3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3pPr>
            <a:lvl4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4pPr>
            <a:lvl5pPr algn="l" rtl="0" eaLnBrk="0" fontAlgn="base" hangingPunct="0">
              <a:spcBef>
                <a:spcPct val="0"/>
              </a:spcBef>
              <a:spcAft>
                <a:spcPct val="0"/>
              </a:spcAft>
              <a:defRPr sz="3200">
                <a:solidFill>
                  <a:schemeClr val="bg1"/>
                </a:solidFill>
                <a:effectLst>
                  <a:outerShdw blurRad="38100" dist="38100" dir="2700000" algn="tl">
                    <a:srgbClr val="C0C0C0"/>
                  </a:outerShdw>
                </a:effectLst>
                <a:latin typeface="Arial" pitchFamily="34" charset="0"/>
                <a:ea typeface="MS PGothic" pitchFamily="34" charset="-128"/>
                <a:cs typeface="MS PGothic" charset="0"/>
              </a:defRPr>
            </a:lvl5pPr>
            <a:lvl6pPr marL="4572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6pPr>
            <a:lvl7pPr marL="9144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7pPr>
            <a:lvl8pPr marL="13716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8pPr>
            <a:lvl9pPr marL="1828800" algn="l" rtl="0" fontAlgn="base">
              <a:spcBef>
                <a:spcPct val="0"/>
              </a:spcBef>
              <a:spcAft>
                <a:spcPct val="0"/>
              </a:spcAft>
              <a:defRPr sz="3200">
                <a:solidFill>
                  <a:schemeClr val="bg1"/>
                </a:solidFill>
                <a:effectLst>
                  <a:outerShdw blurRad="38100" dist="38100" dir="2700000" algn="tl">
                    <a:srgbClr val="C0C0C0"/>
                  </a:outerShdw>
                </a:effectLst>
                <a:latin typeface="Arial" pitchFamily="34" charset="0"/>
              </a:defRPr>
            </a:lvl9pPr>
          </a:lstStyle>
          <a:p>
            <a:pPr eaLnBrk="1" hangingPunct="1">
              <a:defRPr/>
            </a:pPr>
            <a:r>
              <a:rPr lang="en-US" kern="0" dirty="0"/>
              <a:t>Program Officer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CA255-BCB7-565C-B086-CBDA7921D7BA}"/>
              </a:ext>
            </a:extLst>
          </p:cNvPr>
          <p:cNvSpPr>
            <a:spLocks noGrp="1"/>
          </p:cNvSpPr>
          <p:nvPr>
            <p:ph type="title"/>
          </p:nvPr>
        </p:nvSpPr>
        <p:spPr/>
        <p:txBody>
          <a:bodyPr/>
          <a:lstStyle/>
          <a:p>
            <a:r>
              <a:rPr lang="en-US" dirty="0"/>
              <a:t>Scientific Review Officer</a:t>
            </a:r>
          </a:p>
        </p:txBody>
      </p:sp>
      <p:pic>
        <p:nvPicPr>
          <p:cNvPr id="5" name="Content Placeholder 4">
            <a:extLst>
              <a:ext uri="{FF2B5EF4-FFF2-40B4-BE49-F238E27FC236}">
                <a16:creationId xmlns:a16="http://schemas.microsoft.com/office/drawing/2014/main" id="{2213F07D-7B80-A436-0982-C07CF0FEFA7E}"/>
              </a:ext>
            </a:extLst>
          </p:cNvPr>
          <p:cNvPicPr>
            <a:picLocks noGrp="1" noChangeAspect="1"/>
          </p:cNvPicPr>
          <p:nvPr>
            <p:ph idx="1"/>
          </p:nvPr>
        </p:nvPicPr>
        <p:blipFill>
          <a:blip r:embed="rId2"/>
          <a:stretch>
            <a:fillRect/>
          </a:stretch>
        </p:blipFill>
        <p:spPr bwMode="auto">
          <a:xfrm>
            <a:off x="1480456" y="1447801"/>
            <a:ext cx="7224978"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469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96C6B-18A9-7159-7108-66A0331086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5DE022-41EA-4488-360A-57C3BE0D21F4}"/>
              </a:ext>
            </a:extLst>
          </p:cNvPr>
          <p:cNvSpPr>
            <a:spLocks noGrp="1"/>
          </p:cNvSpPr>
          <p:nvPr>
            <p:ph type="title"/>
          </p:nvPr>
        </p:nvSpPr>
        <p:spPr/>
        <p:txBody>
          <a:bodyPr/>
          <a:lstStyle/>
          <a:p>
            <a:r>
              <a:rPr lang="en-US" dirty="0"/>
              <a:t>Grants Management Specialist</a:t>
            </a:r>
          </a:p>
        </p:txBody>
      </p:sp>
      <p:sp>
        <p:nvSpPr>
          <p:cNvPr id="3" name="Content Placeholder 2">
            <a:extLst>
              <a:ext uri="{FF2B5EF4-FFF2-40B4-BE49-F238E27FC236}">
                <a16:creationId xmlns:a16="http://schemas.microsoft.com/office/drawing/2014/main" id="{7AD32A16-86D0-CC89-6837-0DAC29544141}"/>
              </a:ext>
            </a:extLst>
          </p:cNvPr>
          <p:cNvSpPr>
            <a:spLocks noGrp="1"/>
          </p:cNvSpPr>
          <p:nvPr>
            <p:ph idx="1"/>
          </p:nvPr>
        </p:nvSpPr>
        <p:spPr/>
        <p:txBody>
          <a:bodyPr/>
          <a:lstStyle/>
          <a:p>
            <a:r>
              <a:rPr lang="en-US" sz="1600" dirty="0"/>
              <a:t>An NIH Grants Management Specialist (GMS) is a federal staff member who handles the business, financial, and non-programmatic administration of research grants and cooperative agreements.</a:t>
            </a:r>
          </a:p>
          <a:p>
            <a:r>
              <a:rPr lang="en-US" sz="1800" b="1" dirty="0"/>
              <a:t>Key Responsibilities</a:t>
            </a:r>
            <a:endParaRPr lang="en-US" sz="1600" b="1" dirty="0"/>
          </a:p>
          <a:p>
            <a:pPr lvl="0">
              <a:buFont typeface="Arial" panose="020B0604020202020204" pitchFamily="34" charset="0"/>
              <a:buChar char="•"/>
            </a:pPr>
            <a:r>
              <a:rPr lang="en-US" sz="1600" dirty="0"/>
              <a:t>Budget Review</a:t>
            </a:r>
            <a:r>
              <a:rPr lang="en-US" sz="1600" b="1" dirty="0"/>
              <a:t>:</a:t>
            </a:r>
            <a:r>
              <a:rPr lang="en-US" sz="1600" dirty="0"/>
              <a:t> Evaluate grant application budgets for cost reasonableness, allowability, and compliance with federal statutes and the NIH Grants Policy Statement.</a:t>
            </a:r>
          </a:p>
          <a:p>
            <a:pPr lvl="0">
              <a:buFont typeface="Arial" panose="020B0604020202020204" pitchFamily="34" charset="0"/>
              <a:buChar char="•"/>
            </a:pPr>
            <a:r>
              <a:rPr lang="en-US" sz="1600" dirty="0"/>
              <a:t>Negotiation &amp; Award</a:t>
            </a:r>
            <a:r>
              <a:rPr lang="en-US" sz="1600" b="1" dirty="0"/>
              <a:t>:</a:t>
            </a:r>
            <a:r>
              <a:rPr lang="en-US" sz="1600" dirty="0"/>
              <a:t> Negotiate award terms, obligate funds, and officially issue notices of award on behalf of the National Institutes of Health (NIH). </a:t>
            </a:r>
          </a:p>
          <a:p>
            <a:pPr lvl="0">
              <a:buFont typeface="Arial" panose="020B0604020202020204" pitchFamily="34" charset="0"/>
              <a:buChar char="•"/>
            </a:pPr>
            <a:r>
              <a:rPr lang="en-US" sz="1600" dirty="0"/>
              <a:t>Post-Award Oversight</a:t>
            </a:r>
            <a:r>
              <a:rPr lang="en-US" sz="1600" b="1" dirty="0"/>
              <a:t>:</a:t>
            </a:r>
            <a:r>
              <a:rPr lang="en-US" sz="1600" dirty="0"/>
              <a:t> Monitor ongoing financial compliance, review annual progress reports in partnership with Program Officers, and manage closeout procedures. </a:t>
            </a:r>
          </a:p>
          <a:p>
            <a:pPr lvl="0">
              <a:buFont typeface="Arial" panose="020B0604020202020204" pitchFamily="34" charset="0"/>
              <a:buChar char="•"/>
            </a:pPr>
            <a:r>
              <a:rPr lang="en-US" sz="1600" dirty="0"/>
              <a:t>Technical Assistance</a:t>
            </a:r>
            <a:r>
              <a:rPr lang="en-US" sz="1600" b="1" dirty="0"/>
              <a:t>:</a:t>
            </a:r>
            <a:r>
              <a:rPr lang="en-US" sz="1600" dirty="0"/>
              <a:t> Provide guidance to grantee institutions regarding administrative rules, prior approvals, and fiscal management.</a:t>
            </a:r>
          </a:p>
          <a:p>
            <a:endParaRPr lang="en-US" sz="1100" dirty="0"/>
          </a:p>
        </p:txBody>
      </p:sp>
    </p:spTree>
    <p:extLst>
      <p:ext uri="{BB962C8B-B14F-4D97-AF65-F5344CB8AC3E}">
        <p14:creationId xmlns:p14="http://schemas.microsoft.com/office/powerpoint/2010/main" val="1839033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32325-EDCD-981E-4AF0-FC901AD18B1C}"/>
            </a:ext>
          </a:extLst>
        </p:cNvPr>
        <p:cNvGrpSpPr/>
        <p:nvPr/>
      </p:nvGrpSpPr>
      <p:grpSpPr>
        <a:xfrm>
          <a:off x="0" y="0"/>
          <a:ext cx="0" cy="0"/>
          <a:chOff x="0" y="0"/>
          <a:chExt cx="0" cy="0"/>
        </a:xfrm>
      </p:grpSpPr>
      <p:sp>
        <p:nvSpPr>
          <p:cNvPr id="41986" name="Title 1">
            <a:extLst>
              <a:ext uri="{FF2B5EF4-FFF2-40B4-BE49-F238E27FC236}">
                <a16:creationId xmlns:a16="http://schemas.microsoft.com/office/drawing/2014/main" id="{07BBB54E-CC36-3A27-B23E-3358B677FAE5}"/>
              </a:ext>
            </a:extLst>
          </p:cNvPr>
          <p:cNvSpPr>
            <a:spLocks noGrp="1"/>
          </p:cNvSpPr>
          <p:nvPr>
            <p:ph type="title"/>
          </p:nvPr>
        </p:nvSpPr>
        <p:spPr>
          <a:xfrm>
            <a:off x="1600200" y="228600"/>
            <a:ext cx="7239000" cy="609600"/>
          </a:xfrm>
        </p:spPr>
        <p:txBody>
          <a:bodyPr/>
          <a:lstStyle/>
          <a:p>
            <a:pPr algn="ctr">
              <a:defRPr/>
            </a:pPr>
            <a:r>
              <a:rPr lang="en-US" altLang="en-US" sz="2800" dirty="0"/>
              <a:t>NIH Forms J updates</a:t>
            </a:r>
          </a:p>
        </p:txBody>
      </p:sp>
      <p:sp>
        <p:nvSpPr>
          <p:cNvPr id="16387" name="Content Placeholder 2">
            <a:extLst>
              <a:ext uri="{FF2B5EF4-FFF2-40B4-BE49-F238E27FC236}">
                <a16:creationId xmlns:a16="http://schemas.microsoft.com/office/drawing/2014/main" id="{D0604036-4929-5BC8-2F7C-1FFBB8AC549E}"/>
              </a:ext>
            </a:extLst>
          </p:cNvPr>
          <p:cNvSpPr>
            <a:spLocks noGrp="1"/>
          </p:cNvSpPr>
          <p:nvPr>
            <p:ph idx="1"/>
          </p:nvPr>
        </p:nvSpPr>
        <p:spPr>
          <a:xfrm>
            <a:off x="1524000" y="838200"/>
            <a:ext cx="7315200" cy="5243512"/>
          </a:xfrm>
        </p:spPr>
        <p:txBody>
          <a:bodyPr/>
          <a:lstStyle/>
          <a:p>
            <a:pPr>
              <a:spcAft>
                <a:spcPts val="300"/>
              </a:spcAft>
              <a:buFont typeface="Arial" panose="020B0604020202020204" pitchFamily="34" charset="0"/>
              <a:buChar char="•"/>
              <a:defRPr/>
            </a:pPr>
            <a:r>
              <a:rPr lang="en-US" sz="1800" dirty="0"/>
              <a:t>With the implementation of Forms J in Fiscal Year 2027, the NIH will no longer allow letters of support but will instead require letters of collaboration to document any collaborative relationships with individuals that are not identified in the application as senior/key personnel or other significant contributors.</a:t>
            </a:r>
          </a:p>
          <a:p>
            <a:pPr>
              <a:spcAft>
                <a:spcPts val="300"/>
              </a:spcAft>
              <a:buFont typeface="Arial" panose="020B0604020202020204" pitchFamily="34" charset="0"/>
              <a:buChar char="•"/>
              <a:defRPr/>
            </a:pPr>
            <a:r>
              <a:rPr lang="en-US" sz="1800" dirty="0"/>
              <a:t>Letters designed to endorse the application without an intent to collaborate or provide material support will no longer be permitted in NIH grant applications. </a:t>
            </a:r>
          </a:p>
          <a:p>
            <a:pPr>
              <a:spcAft>
                <a:spcPts val="300"/>
              </a:spcAft>
              <a:buFont typeface="Arial" panose="020B0604020202020204" pitchFamily="34" charset="0"/>
              <a:buChar char="•"/>
              <a:defRPr/>
            </a:pPr>
            <a:r>
              <a:rPr lang="en-US" sz="1800" dirty="0"/>
              <a:t>Letters of collaboration should be limited to stating the intent to collaborate or provide material support.</a:t>
            </a:r>
          </a:p>
          <a:p>
            <a:pPr>
              <a:spcAft>
                <a:spcPts val="300"/>
              </a:spcAft>
              <a:buFont typeface="Arial" panose="020B0604020202020204" pitchFamily="34" charset="0"/>
              <a:buChar char="•"/>
              <a:defRPr/>
            </a:pPr>
            <a:r>
              <a:rPr lang="en-US" sz="1800" dirty="0"/>
              <a:t>An individual letter of collaboration must not exceed 100 words. NIH encourages applicants to use the following single-sentence format for letters of collaboration. </a:t>
            </a:r>
            <a:r>
              <a:rPr lang="en-US" sz="1800" i="1" dirty="0"/>
              <a:t>"If the application submitted by [</a:t>
            </a:r>
            <a:r>
              <a:rPr lang="en-US" sz="1800" i="1" dirty="0">
                <a:solidFill>
                  <a:schemeClr val="bg1"/>
                </a:solidFill>
              </a:rPr>
              <a:t>Organization Name and with PD/PI Name</a:t>
            </a:r>
            <a:r>
              <a:rPr lang="en-US" sz="1800" i="1" dirty="0"/>
              <a:t>] as Program Director/Principal Investigator entitled [</a:t>
            </a:r>
            <a:r>
              <a:rPr lang="en-US" sz="1800" i="1" dirty="0">
                <a:solidFill>
                  <a:schemeClr val="bg1"/>
                </a:solidFill>
              </a:rPr>
              <a:t>Grant Application Title</a:t>
            </a:r>
            <a:r>
              <a:rPr lang="en-US" sz="1800" i="1" dirty="0"/>
              <a:t>] is selected for funding by NIH, it is my intent to collaborate and/or commit resources as detailed in the application."</a:t>
            </a:r>
            <a:endParaRPr lang="en-US" sz="1800" dirty="0"/>
          </a:p>
          <a:p>
            <a:pPr>
              <a:spcAft>
                <a:spcPts val="300"/>
              </a:spcAft>
              <a:defRPr/>
            </a:pPr>
            <a:endParaRPr lang="en-US" altLang="en-US" sz="2400" dirty="0"/>
          </a:p>
          <a:p>
            <a:pPr>
              <a:spcAft>
                <a:spcPts val="300"/>
              </a:spcAft>
              <a:defRPr/>
            </a:pPr>
            <a:endParaRPr lang="en-US" altLang="en-US" sz="2400" dirty="0"/>
          </a:p>
          <a:p>
            <a:pPr>
              <a:spcAft>
                <a:spcPts val="300"/>
              </a:spcAft>
              <a:defRPr/>
            </a:pPr>
            <a:endParaRPr lang="en-US" sz="1800" dirty="0"/>
          </a:p>
        </p:txBody>
      </p:sp>
      <p:sp>
        <p:nvSpPr>
          <p:cNvPr id="40964" name="Slide Number Placeholder 3">
            <a:extLst>
              <a:ext uri="{FF2B5EF4-FFF2-40B4-BE49-F238E27FC236}">
                <a16:creationId xmlns:a16="http://schemas.microsoft.com/office/drawing/2014/main" id="{5B756A7E-B365-647E-3A89-13EE09CA7787}"/>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3300"/>
              </a:buClr>
              <a:buSzPct val="80000"/>
              <a:defRPr sz="3200">
                <a:solidFill>
                  <a:schemeClr val="bg2"/>
                </a:solidFill>
                <a:latin typeface="Arial" panose="020B0604020202020204" pitchFamily="34" charset="0"/>
                <a:ea typeface="MS PGothic" panose="020B0600070205080204" pitchFamily="34" charset="-128"/>
              </a:defRPr>
            </a:lvl1pPr>
            <a:lvl2pPr marL="742950" indent="-285750">
              <a:spcBef>
                <a:spcPct val="20000"/>
              </a:spcBef>
              <a:buClr>
                <a:srgbClr val="FF3300"/>
              </a:buClr>
              <a:buSzPct val="8000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FF3300"/>
              </a:buClr>
              <a:buSzPct val="8000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pPr>
            <a:fld id="{6E82C305-0E3F-8C45-ABB0-207AF8C438F5}" type="slidenum">
              <a:rPr lang="en-US" altLang="en-US" sz="1200">
                <a:solidFill>
                  <a:schemeClr val="tx1"/>
                </a:solidFill>
              </a:rPr>
              <a:pPr>
                <a:spcBef>
                  <a:spcPct val="0"/>
                </a:spcBef>
                <a:buClrTx/>
                <a:buSzTx/>
              </a:pPr>
              <a:t>18</a:t>
            </a:fld>
            <a:endParaRPr lang="en-US" altLang="en-US" sz="1200">
              <a:solidFill>
                <a:schemeClr val="tx1"/>
              </a:solidFill>
            </a:endParaRPr>
          </a:p>
        </p:txBody>
      </p:sp>
    </p:spTree>
    <p:extLst>
      <p:ext uri="{BB962C8B-B14F-4D97-AF65-F5344CB8AC3E}">
        <p14:creationId xmlns:p14="http://schemas.microsoft.com/office/powerpoint/2010/main" val="1557675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C7B58-501A-753B-E342-CBFD387772F2}"/>
            </a:ext>
          </a:extLst>
        </p:cNvPr>
        <p:cNvGrpSpPr/>
        <p:nvPr/>
      </p:nvGrpSpPr>
      <p:grpSpPr>
        <a:xfrm>
          <a:off x="0" y="0"/>
          <a:ext cx="0" cy="0"/>
          <a:chOff x="0" y="0"/>
          <a:chExt cx="0" cy="0"/>
        </a:xfrm>
      </p:grpSpPr>
      <p:sp>
        <p:nvSpPr>
          <p:cNvPr id="41986" name="Title 1">
            <a:extLst>
              <a:ext uri="{FF2B5EF4-FFF2-40B4-BE49-F238E27FC236}">
                <a16:creationId xmlns:a16="http://schemas.microsoft.com/office/drawing/2014/main" id="{F1E395CA-0079-CD9B-403C-03D4A693144A}"/>
              </a:ext>
            </a:extLst>
          </p:cNvPr>
          <p:cNvSpPr>
            <a:spLocks noGrp="1"/>
          </p:cNvSpPr>
          <p:nvPr>
            <p:ph type="title"/>
          </p:nvPr>
        </p:nvSpPr>
        <p:spPr/>
        <p:txBody>
          <a:bodyPr/>
          <a:lstStyle/>
          <a:p>
            <a:pPr algn="ctr">
              <a:defRPr/>
            </a:pPr>
            <a:r>
              <a:rPr lang="en-US" altLang="en-US" dirty="0"/>
              <a:t>NIH links</a:t>
            </a:r>
          </a:p>
        </p:txBody>
      </p:sp>
      <p:sp>
        <p:nvSpPr>
          <p:cNvPr id="16387" name="Content Placeholder 2">
            <a:extLst>
              <a:ext uri="{FF2B5EF4-FFF2-40B4-BE49-F238E27FC236}">
                <a16:creationId xmlns:a16="http://schemas.microsoft.com/office/drawing/2014/main" id="{51AA258C-E518-1734-99D8-2053547E7C1B}"/>
              </a:ext>
            </a:extLst>
          </p:cNvPr>
          <p:cNvSpPr>
            <a:spLocks noGrp="1"/>
          </p:cNvSpPr>
          <p:nvPr>
            <p:ph idx="1"/>
          </p:nvPr>
        </p:nvSpPr>
        <p:spPr>
          <a:xfrm>
            <a:off x="1524000" y="1081088"/>
            <a:ext cx="7315200" cy="5243512"/>
          </a:xfrm>
        </p:spPr>
        <p:txBody>
          <a:bodyPr/>
          <a:lstStyle/>
          <a:p>
            <a:pPr>
              <a:spcAft>
                <a:spcPts val="300"/>
              </a:spcAft>
              <a:defRPr/>
            </a:pPr>
            <a:r>
              <a:rPr lang="en-US" altLang="en-US" sz="2400" dirty="0"/>
              <a:t>Be sure to check nih.gov frequently to stay up to date on new policies, etc.</a:t>
            </a:r>
          </a:p>
          <a:p>
            <a:pPr>
              <a:spcAft>
                <a:spcPts val="300"/>
              </a:spcAft>
              <a:defRPr/>
            </a:pPr>
            <a:endParaRPr lang="en-US" altLang="en-US" sz="2400" dirty="0"/>
          </a:p>
          <a:p>
            <a:pPr>
              <a:spcAft>
                <a:spcPts val="300"/>
              </a:spcAft>
              <a:defRPr/>
            </a:pPr>
            <a:endParaRPr lang="en-US" altLang="en-US" sz="2400" dirty="0"/>
          </a:p>
          <a:p>
            <a:pPr>
              <a:spcAft>
                <a:spcPts val="300"/>
              </a:spcAft>
              <a:defRPr/>
            </a:pPr>
            <a:r>
              <a:rPr lang="en-US" sz="1800" u="sng" dirty="0">
                <a:hlinkClick r:id="rId3"/>
              </a:rPr>
              <a:t>Https://www.nih.gov/web-modernization</a:t>
            </a:r>
            <a:endParaRPr lang="en-US" sz="1800" u="sng" dirty="0"/>
          </a:p>
          <a:p>
            <a:pPr>
              <a:spcAft>
                <a:spcPts val="300"/>
              </a:spcAft>
              <a:defRPr/>
            </a:pPr>
            <a:endParaRPr lang="en-US" sz="1800" u="sng" dirty="0"/>
          </a:p>
          <a:p>
            <a:pPr>
              <a:spcAft>
                <a:spcPts val="300"/>
              </a:spcAft>
              <a:defRPr/>
            </a:pPr>
            <a:r>
              <a:rPr lang="en-US" sz="1800" u="sng" dirty="0">
                <a:hlinkClick r:id="rId4"/>
              </a:rPr>
              <a:t>https://grants.nih.gov/policy-and-compliance</a:t>
            </a:r>
            <a:endParaRPr lang="en-US" sz="1800" dirty="0"/>
          </a:p>
          <a:p>
            <a:pPr>
              <a:spcAft>
                <a:spcPts val="300"/>
              </a:spcAft>
              <a:defRPr/>
            </a:pPr>
            <a:endParaRPr lang="en-US" sz="1800" dirty="0"/>
          </a:p>
        </p:txBody>
      </p:sp>
      <p:sp>
        <p:nvSpPr>
          <p:cNvPr id="40964" name="Slide Number Placeholder 3">
            <a:extLst>
              <a:ext uri="{FF2B5EF4-FFF2-40B4-BE49-F238E27FC236}">
                <a16:creationId xmlns:a16="http://schemas.microsoft.com/office/drawing/2014/main" id="{DB8C4789-F6F4-3648-93B9-E76DAAEDA7A3}"/>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3300"/>
              </a:buClr>
              <a:buSzPct val="80000"/>
              <a:defRPr sz="3200">
                <a:solidFill>
                  <a:schemeClr val="bg2"/>
                </a:solidFill>
                <a:latin typeface="Arial" panose="020B0604020202020204" pitchFamily="34" charset="0"/>
                <a:ea typeface="MS PGothic" panose="020B0600070205080204" pitchFamily="34" charset="-128"/>
              </a:defRPr>
            </a:lvl1pPr>
            <a:lvl2pPr marL="742950" indent="-285750">
              <a:spcBef>
                <a:spcPct val="20000"/>
              </a:spcBef>
              <a:buClr>
                <a:srgbClr val="FF3300"/>
              </a:buClr>
              <a:buSzPct val="8000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FF3300"/>
              </a:buClr>
              <a:buSzPct val="8000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pPr>
            <a:fld id="{6E82C305-0E3F-8C45-ABB0-207AF8C438F5}" type="slidenum">
              <a:rPr lang="en-US" altLang="en-US" sz="1200">
                <a:solidFill>
                  <a:schemeClr val="tx1"/>
                </a:solidFill>
              </a:rPr>
              <a:pPr>
                <a:spcBef>
                  <a:spcPct val="0"/>
                </a:spcBef>
                <a:buClrTx/>
                <a:buSzTx/>
              </a:pPr>
              <a:t>19</a:t>
            </a:fld>
            <a:endParaRPr lang="en-US" altLang="en-US" sz="1200">
              <a:solidFill>
                <a:schemeClr val="tx1"/>
              </a:solidFill>
            </a:endParaRPr>
          </a:p>
        </p:txBody>
      </p:sp>
    </p:spTree>
    <p:extLst>
      <p:ext uri="{BB962C8B-B14F-4D97-AF65-F5344CB8AC3E}">
        <p14:creationId xmlns:p14="http://schemas.microsoft.com/office/powerpoint/2010/main" val="1961163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F57D0-EF2F-BC1C-BDF6-A7B10AB651B8}"/>
            </a:ext>
          </a:extLst>
        </p:cNvPr>
        <p:cNvGrpSpPr/>
        <p:nvPr/>
      </p:nvGrpSpPr>
      <p:grpSpPr>
        <a:xfrm>
          <a:off x="0" y="0"/>
          <a:ext cx="0" cy="0"/>
          <a:chOff x="0" y="0"/>
          <a:chExt cx="0" cy="0"/>
        </a:xfrm>
      </p:grpSpPr>
      <p:sp>
        <p:nvSpPr>
          <p:cNvPr id="41986" name="Title 1">
            <a:extLst>
              <a:ext uri="{FF2B5EF4-FFF2-40B4-BE49-F238E27FC236}">
                <a16:creationId xmlns:a16="http://schemas.microsoft.com/office/drawing/2014/main" id="{9DFF2274-3DE5-D995-154D-0FFC9C5246CB}"/>
              </a:ext>
            </a:extLst>
          </p:cNvPr>
          <p:cNvSpPr>
            <a:spLocks noGrp="1"/>
          </p:cNvSpPr>
          <p:nvPr>
            <p:ph type="title"/>
          </p:nvPr>
        </p:nvSpPr>
        <p:spPr/>
        <p:txBody>
          <a:bodyPr/>
          <a:lstStyle/>
          <a:p>
            <a:pPr algn="ctr">
              <a:defRPr/>
            </a:pPr>
            <a:r>
              <a:rPr lang="en-US" altLang="en-US" dirty="0"/>
              <a:t>NCI updates</a:t>
            </a:r>
          </a:p>
        </p:txBody>
      </p:sp>
      <p:sp>
        <p:nvSpPr>
          <p:cNvPr id="16387" name="Content Placeholder 2">
            <a:extLst>
              <a:ext uri="{FF2B5EF4-FFF2-40B4-BE49-F238E27FC236}">
                <a16:creationId xmlns:a16="http://schemas.microsoft.com/office/drawing/2014/main" id="{0293B0B4-D070-8677-34DE-FCA918E47F9D}"/>
              </a:ext>
            </a:extLst>
          </p:cNvPr>
          <p:cNvSpPr>
            <a:spLocks noGrp="1"/>
          </p:cNvSpPr>
          <p:nvPr>
            <p:ph idx="1"/>
          </p:nvPr>
        </p:nvSpPr>
        <p:spPr>
          <a:xfrm>
            <a:off x="1524000" y="1676400"/>
            <a:ext cx="7315200" cy="4648200"/>
          </a:xfrm>
        </p:spPr>
        <p:txBody>
          <a:bodyPr/>
          <a:lstStyle/>
          <a:p>
            <a:pPr>
              <a:buFont typeface="Arial" panose="020B0604020202020204" pitchFamily="34" charset="0"/>
              <a:buChar char="•"/>
              <a:defRPr/>
            </a:pPr>
            <a:r>
              <a:rPr lang="en-US" sz="2000" dirty="0"/>
              <a:t>NCI – is not funding many R21s or R03s</a:t>
            </a:r>
          </a:p>
          <a:p>
            <a:pPr>
              <a:buFont typeface="Arial" panose="020B0604020202020204" pitchFamily="34" charset="0"/>
              <a:buChar char="•"/>
              <a:defRPr/>
            </a:pPr>
            <a:r>
              <a:rPr lang="en-US" sz="2000" dirty="0"/>
              <a:t>If U01 or R01 is between $175K - $250K will get an 8.5% cut to the budget</a:t>
            </a:r>
          </a:p>
          <a:p>
            <a:pPr>
              <a:buFont typeface="Arial" panose="020B0604020202020204" pitchFamily="34" charset="0"/>
              <a:buChar char="•"/>
              <a:defRPr/>
            </a:pPr>
            <a:r>
              <a:rPr lang="en-US" sz="2000" dirty="0"/>
              <a:t>If it is greater than $250K, there will be a 17% cut to the budget</a:t>
            </a:r>
          </a:p>
          <a:p>
            <a:pPr>
              <a:buFont typeface="Arial" panose="020B0604020202020204" pitchFamily="34" charset="0"/>
              <a:buChar char="•"/>
              <a:defRPr/>
            </a:pPr>
            <a:r>
              <a:rPr lang="en-US" sz="2000" dirty="0"/>
              <a:t>Animal research – need to have a brief explicit justification of why an alternative is inferior- this needs to be in the abstract. Proposals should contain a plan for validation of finding in the animal studies in a human model.</a:t>
            </a:r>
          </a:p>
          <a:p>
            <a:pPr>
              <a:buFont typeface="Arial" panose="020B0604020202020204" pitchFamily="34" charset="0"/>
              <a:buChar char="•"/>
              <a:defRPr/>
            </a:pPr>
            <a:endParaRPr lang="en-US" sz="2000" dirty="0"/>
          </a:p>
          <a:p>
            <a:pPr>
              <a:spcAft>
                <a:spcPts val="300"/>
              </a:spcAft>
              <a:defRPr/>
            </a:pPr>
            <a:endParaRPr lang="en-US" altLang="en-US" sz="2400" dirty="0"/>
          </a:p>
        </p:txBody>
      </p:sp>
      <p:sp>
        <p:nvSpPr>
          <p:cNvPr id="40964" name="Slide Number Placeholder 3">
            <a:extLst>
              <a:ext uri="{FF2B5EF4-FFF2-40B4-BE49-F238E27FC236}">
                <a16:creationId xmlns:a16="http://schemas.microsoft.com/office/drawing/2014/main" id="{BF4E951F-64AB-7166-D0E7-F3529A0BB684}"/>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3300"/>
              </a:buClr>
              <a:buSzPct val="80000"/>
              <a:defRPr sz="3200">
                <a:solidFill>
                  <a:schemeClr val="bg2"/>
                </a:solidFill>
                <a:latin typeface="Arial" panose="020B0604020202020204" pitchFamily="34" charset="0"/>
                <a:ea typeface="MS PGothic" panose="020B0600070205080204" pitchFamily="34" charset="-128"/>
              </a:defRPr>
            </a:lvl1pPr>
            <a:lvl2pPr marL="742950" indent="-285750">
              <a:spcBef>
                <a:spcPct val="20000"/>
              </a:spcBef>
              <a:buClr>
                <a:srgbClr val="FF3300"/>
              </a:buClr>
              <a:buSzPct val="8000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FF3300"/>
              </a:buClr>
              <a:buSzPct val="8000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pPr>
            <a:fld id="{6E82C305-0E3F-8C45-ABB0-207AF8C438F5}" type="slidenum">
              <a:rPr lang="en-US" altLang="en-US" sz="1200">
                <a:solidFill>
                  <a:schemeClr val="tx1"/>
                </a:solidFill>
              </a:rPr>
              <a:pPr>
                <a:spcBef>
                  <a:spcPct val="0"/>
                </a:spcBef>
                <a:buClrTx/>
                <a:buSzTx/>
              </a:pPr>
              <a:t>20</a:t>
            </a:fld>
            <a:endParaRPr lang="en-US" altLang="en-US" sz="1200">
              <a:solidFill>
                <a:schemeClr val="tx1"/>
              </a:solidFill>
            </a:endParaRPr>
          </a:p>
        </p:txBody>
      </p:sp>
    </p:spTree>
    <p:extLst>
      <p:ext uri="{BB962C8B-B14F-4D97-AF65-F5344CB8AC3E}">
        <p14:creationId xmlns:p14="http://schemas.microsoft.com/office/powerpoint/2010/main" val="1857227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ED26F-E176-08D0-0CB9-C010E62A264B}"/>
              </a:ext>
            </a:extLst>
          </p:cNvPr>
          <p:cNvSpPr>
            <a:spLocks noGrp="1"/>
          </p:cNvSpPr>
          <p:nvPr>
            <p:ph type="title"/>
          </p:nvPr>
        </p:nvSpPr>
        <p:spPr>
          <a:xfrm>
            <a:off x="457200" y="0"/>
            <a:ext cx="8229600" cy="1143000"/>
          </a:xfrm>
        </p:spPr>
        <p:txBody>
          <a:bodyPr/>
          <a:lstStyle/>
          <a:p>
            <a:r>
              <a:rPr lang="en-US" dirty="0">
                <a:solidFill>
                  <a:schemeClr val="bg1"/>
                </a:solidFill>
              </a:rPr>
              <a:t>NIH Scoring process</a:t>
            </a:r>
          </a:p>
        </p:txBody>
      </p:sp>
      <p:sp>
        <p:nvSpPr>
          <p:cNvPr id="5" name="TextBox 4">
            <a:extLst>
              <a:ext uri="{FF2B5EF4-FFF2-40B4-BE49-F238E27FC236}">
                <a16:creationId xmlns:a16="http://schemas.microsoft.com/office/drawing/2014/main" id="{A03B716B-1314-67F2-C280-162F924AABC7}"/>
              </a:ext>
            </a:extLst>
          </p:cNvPr>
          <p:cNvSpPr txBox="1"/>
          <p:nvPr/>
        </p:nvSpPr>
        <p:spPr>
          <a:xfrm>
            <a:off x="914400" y="1295400"/>
            <a:ext cx="7696200" cy="5078313"/>
          </a:xfrm>
          <a:prstGeom prst="rect">
            <a:avLst/>
          </a:prstGeom>
          <a:noFill/>
        </p:spPr>
        <p:txBody>
          <a:bodyPr wrap="square" rtlCol="0">
            <a:spAutoFit/>
          </a:bodyPr>
          <a:lstStyle/>
          <a:p>
            <a:r>
              <a:rPr lang="en-US" sz="1800" dirty="0">
                <a:latin typeface="+mj-lt"/>
              </a:rPr>
              <a:t>Last November, NIH </a:t>
            </a:r>
            <a:r>
              <a:rPr lang="en-US" sz="1800" u="sng" dirty="0">
                <a:latin typeface="+mj-lt"/>
                <a:hlinkClick r:id="rId2"/>
              </a:rPr>
              <a:t>implemented</a:t>
            </a:r>
            <a:r>
              <a:rPr lang="en-US" sz="1800" dirty="0">
                <a:latin typeface="+mj-lt"/>
              </a:rPr>
              <a:t> emergency modifications to review processes following resumption of activities after the lapse in appropriations.</a:t>
            </a:r>
          </a:p>
          <a:p>
            <a:r>
              <a:rPr lang="en-US" sz="1800" dirty="0">
                <a:latin typeface="+mj-lt"/>
              </a:rPr>
              <a:t>One modification was reducing the discussion rate from approximately 50% of applications to approximately 33%. Recognizing that strong applications may fall below a 33% cut off, the middle third of applications in a study section were designated as “competitive but not discussed.” These applications: </a:t>
            </a:r>
          </a:p>
          <a:p>
            <a:pPr marL="285750" lvl="0" indent="-285750">
              <a:buFont typeface="Arial" panose="020B0604020202020204" pitchFamily="34" charset="0"/>
              <a:buChar char="•"/>
            </a:pPr>
            <a:r>
              <a:rPr lang="en-US" sz="1800" dirty="0">
                <a:latin typeface="+mj-lt"/>
              </a:rPr>
              <a:t>Were not discussed at the review meeting</a:t>
            </a:r>
          </a:p>
          <a:p>
            <a:pPr marL="285750" lvl="0" indent="-285750">
              <a:buFont typeface="Arial" panose="020B0604020202020204" pitchFamily="34" charset="0"/>
              <a:buChar char="•"/>
            </a:pPr>
            <a:r>
              <a:rPr lang="en-US" sz="1800" dirty="0">
                <a:latin typeface="+mj-lt"/>
              </a:rPr>
              <a:t>Will not have a resume of discussion when the summary statement is released (but will include written critiques from the three assigned reviewers)</a:t>
            </a:r>
          </a:p>
          <a:p>
            <a:pPr marL="285750" lvl="0" indent="-285750">
              <a:buFont typeface="Arial" panose="020B0604020202020204" pitchFamily="34" charset="0"/>
              <a:buChar char="•"/>
            </a:pPr>
            <a:r>
              <a:rPr lang="en-US" sz="1800" dirty="0">
                <a:latin typeface="+mj-lt"/>
              </a:rPr>
              <a:t>Will not have a priority score</a:t>
            </a:r>
          </a:p>
          <a:p>
            <a:pPr marL="285750" lvl="0" indent="-285750">
              <a:buFont typeface="Arial" panose="020B0604020202020204" pitchFamily="34" charset="0"/>
              <a:buChar char="•"/>
            </a:pPr>
            <a:r>
              <a:rPr lang="en-US" sz="1800" dirty="0">
                <a:latin typeface="+mj-lt"/>
              </a:rPr>
              <a:t>Could be recommended to NIH Institute/Center Director for funding by their program staff </a:t>
            </a:r>
          </a:p>
          <a:p>
            <a:r>
              <a:rPr lang="en-US" sz="1800" dirty="0">
                <a:latin typeface="+mj-lt"/>
              </a:rPr>
              <a:t>The Competitive, Not Discussed designation can be found at the top of page 1 of the summary statement</a:t>
            </a:r>
          </a:p>
          <a:p>
            <a:pPr lvl="1"/>
            <a:endParaRPr lang="en-US" sz="1800" dirty="0">
              <a:latin typeface="+mj-lt"/>
            </a:endParaRPr>
          </a:p>
        </p:txBody>
      </p:sp>
    </p:spTree>
    <p:extLst>
      <p:ext uri="{BB962C8B-B14F-4D97-AF65-F5344CB8AC3E}">
        <p14:creationId xmlns:p14="http://schemas.microsoft.com/office/powerpoint/2010/main" val="2502406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6CCB4-E8EE-A17F-01AC-F9AF958FD8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0CEC71-8A04-D21F-2493-53A918B94C9C}"/>
              </a:ext>
            </a:extLst>
          </p:cNvPr>
          <p:cNvSpPr>
            <a:spLocks noGrp="1"/>
          </p:cNvSpPr>
          <p:nvPr>
            <p:ph type="title"/>
          </p:nvPr>
        </p:nvSpPr>
        <p:spPr>
          <a:xfrm>
            <a:off x="457200" y="0"/>
            <a:ext cx="8229600" cy="1143000"/>
          </a:xfrm>
        </p:spPr>
        <p:txBody>
          <a:bodyPr/>
          <a:lstStyle/>
          <a:p>
            <a:r>
              <a:rPr lang="en-US" dirty="0">
                <a:solidFill>
                  <a:schemeClr val="bg1"/>
                </a:solidFill>
              </a:rPr>
              <a:t>NIH Scoring process </a:t>
            </a:r>
            <a:r>
              <a:rPr lang="en-US" dirty="0" err="1">
                <a:solidFill>
                  <a:schemeClr val="bg1"/>
                </a:solidFill>
              </a:rPr>
              <a:t>con’t</a:t>
            </a:r>
            <a:endParaRPr lang="en-US" dirty="0">
              <a:solidFill>
                <a:schemeClr val="bg1"/>
              </a:solidFill>
            </a:endParaRPr>
          </a:p>
        </p:txBody>
      </p:sp>
      <p:sp>
        <p:nvSpPr>
          <p:cNvPr id="5" name="TextBox 4">
            <a:extLst>
              <a:ext uri="{FF2B5EF4-FFF2-40B4-BE49-F238E27FC236}">
                <a16:creationId xmlns:a16="http://schemas.microsoft.com/office/drawing/2014/main" id="{1F4F8F1C-0150-4784-6AA0-2D7D5BBABD9A}"/>
              </a:ext>
            </a:extLst>
          </p:cNvPr>
          <p:cNvSpPr txBox="1"/>
          <p:nvPr/>
        </p:nvSpPr>
        <p:spPr>
          <a:xfrm>
            <a:off x="914400" y="1295400"/>
            <a:ext cx="7696200" cy="5078313"/>
          </a:xfrm>
          <a:prstGeom prst="rect">
            <a:avLst/>
          </a:prstGeom>
          <a:noFill/>
        </p:spPr>
        <p:txBody>
          <a:bodyPr wrap="square" rtlCol="0">
            <a:spAutoFit/>
          </a:bodyPr>
          <a:lstStyle/>
          <a:p>
            <a:r>
              <a:rPr lang="en-US" sz="1800" dirty="0">
                <a:latin typeface="+mj-lt"/>
              </a:rPr>
              <a:t>To enable NIH to continue high quality and timely peer review of NIH grant applications, </a:t>
            </a:r>
            <a:r>
              <a:rPr lang="en-US" sz="1800" b="1" dirty="0">
                <a:latin typeface="+mj-lt"/>
              </a:rPr>
              <a:t>the following modifications will remain in place for the January 2027 Advisory Council</a:t>
            </a:r>
            <a:r>
              <a:rPr lang="en-US" sz="1800" dirty="0">
                <a:latin typeface="+mj-lt"/>
              </a:rPr>
              <a:t>:</a:t>
            </a:r>
          </a:p>
          <a:p>
            <a:pPr marL="285750" lvl="0" indent="-285750">
              <a:buFont typeface="Arial" panose="020B0604020202020204" pitchFamily="34" charset="0"/>
              <a:buChar char="•"/>
            </a:pPr>
            <a:r>
              <a:rPr lang="en-US" sz="1800" dirty="0">
                <a:latin typeface="+mj-lt"/>
              </a:rPr>
              <a:t>The percent of applications discussed in most meetings will be reduced to 30-35%, instead of the usual ~50%.</a:t>
            </a:r>
          </a:p>
          <a:p>
            <a:pPr marL="285750" lvl="0" indent="-285750">
              <a:buFont typeface="Arial" panose="020B0604020202020204" pitchFamily="34" charset="0"/>
              <a:buChar char="•"/>
            </a:pPr>
            <a:r>
              <a:rPr lang="en-US" sz="1800" dirty="0">
                <a:latin typeface="+mj-lt"/>
              </a:rPr>
              <a:t>Applications voted by the committee to be in the middle third will be designated as "competitive but not discussed" and applications in the lowest third will be designated as "not competitive and not discussed".  Applications in the middle third will be considered for funding, along with the discussed applications.</a:t>
            </a:r>
          </a:p>
          <a:p>
            <a:pPr marL="285750" lvl="0" indent="-285750">
              <a:buFont typeface="Arial" panose="020B0604020202020204" pitchFamily="34" charset="0"/>
              <a:buChar char="•"/>
            </a:pPr>
            <a:r>
              <a:rPr lang="en-US" sz="1800" dirty="0">
                <a:latin typeface="+mj-lt"/>
              </a:rPr>
              <a:t>Summary statements will be simplified. Narrative paragraphs summarizing committee discussion will not be used. Instead, summaries will have a sentence describing the degree of consensus in the committee vote, plus bullets listing the main score driving points.  Summaries for all applications will contain the written critiques from the 3 assigned reviewers, as is currently the case. Summaries for applications that are discussed will have the overall impact score.</a:t>
            </a:r>
          </a:p>
          <a:p>
            <a:pPr lvl="1"/>
            <a:endParaRPr lang="en-US" sz="1800" dirty="0">
              <a:latin typeface="+mj-lt"/>
            </a:endParaRPr>
          </a:p>
        </p:txBody>
      </p:sp>
    </p:spTree>
    <p:extLst>
      <p:ext uri="{BB962C8B-B14F-4D97-AF65-F5344CB8AC3E}">
        <p14:creationId xmlns:p14="http://schemas.microsoft.com/office/powerpoint/2010/main" val="3644343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B81F5-08A0-B974-857F-937F2755FF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4C9533-67FC-FAB9-6CFE-ECF7CBFE0DED}"/>
              </a:ext>
            </a:extLst>
          </p:cNvPr>
          <p:cNvSpPr>
            <a:spLocks noGrp="1"/>
          </p:cNvSpPr>
          <p:nvPr>
            <p:ph type="title"/>
          </p:nvPr>
        </p:nvSpPr>
        <p:spPr>
          <a:xfrm>
            <a:off x="457200" y="0"/>
            <a:ext cx="8229600" cy="1143000"/>
          </a:xfrm>
        </p:spPr>
        <p:txBody>
          <a:bodyPr/>
          <a:lstStyle/>
          <a:p>
            <a:r>
              <a:rPr lang="en-US" dirty="0">
                <a:solidFill>
                  <a:schemeClr val="bg1"/>
                </a:solidFill>
              </a:rPr>
              <a:t>NIH Scoring process </a:t>
            </a:r>
            <a:r>
              <a:rPr lang="en-US" dirty="0" err="1">
                <a:solidFill>
                  <a:schemeClr val="bg1"/>
                </a:solidFill>
              </a:rPr>
              <a:t>con’t</a:t>
            </a:r>
            <a:endParaRPr lang="en-US" dirty="0">
              <a:solidFill>
                <a:schemeClr val="bg1"/>
              </a:solidFill>
            </a:endParaRPr>
          </a:p>
        </p:txBody>
      </p:sp>
      <p:sp>
        <p:nvSpPr>
          <p:cNvPr id="5" name="TextBox 4">
            <a:extLst>
              <a:ext uri="{FF2B5EF4-FFF2-40B4-BE49-F238E27FC236}">
                <a16:creationId xmlns:a16="http://schemas.microsoft.com/office/drawing/2014/main" id="{66C0BD4C-C740-12A2-7AB2-42CC534937DE}"/>
              </a:ext>
            </a:extLst>
          </p:cNvPr>
          <p:cNvSpPr txBox="1"/>
          <p:nvPr/>
        </p:nvSpPr>
        <p:spPr>
          <a:xfrm>
            <a:off x="914400" y="1295400"/>
            <a:ext cx="7696200" cy="5170646"/>
          </a:xfrm>
          <a:prstGeom prst="rect">
            <a:avLst/>
          </a:prstGeom>
          <a:noFill/>
        </p:spPr>
        <p:txBody>
          <a:bodyPr wrap="square" rtlCol="0">
            <a:spAutoFit/>
          </a:bodyPr>
          <a:lstStyle/>
          <a:p>
            <a:r>
              <a:rPr lang="en-US" sz="1800" b="1" dirty="0">
                <a:latin typeface="+mj-lt"/>
              </a:rPr>
              <a:t>Take Away</a:t>
            </a:r>
            <a:br>
              <a:rPr lang="en-US" sz="1800" dirty="0">
                <a:latin typeface="+mj-lt"/>
              </a:rPr>
            </a:br>
            <a:r>
              <a:rPr lang="en-US" sz="1800" dirty="0">
                <a:latin typeface="+mj-lt"/>
              </a:rPr>
              <a:t>Applications in the middle were not overlooked. Rather, these applications were judged to have scientific and technical merit and may be considered for funding, even though they were not discussed or scored. Program staff may recommend these applications for funding to their Institute/Center Director, particularly when considering programmatic priority, portfolio balance, or available funds (in alignment with the </a:t>
            </a:r>
            <a:r>
              <a:rPr lang="en-US" sz="1800" u="sng" dirty="0">
                <a:latin typeface="+mj-lt"/>
                <a:hlinkClick r:id="rId2"/>
              </a:rPr>
              <a:t>NIH Unified Funding Strategy</a:t>
            </a:r>
            <a:r>
              <a:rPr lang="en-US" sz="1800" dirty="0">
                <a:latin typeface="+mj-lt"/>
              </a:rPr>
              <a:t>).</a:t>
            </a:r>
          </a:p>
          <a:p>
            <a:r>
              <a:rPr lang="en-US" sz="1800" b="1" dirty="0">
                <a:latin typeface="+mj-lt"/>
              </a:rPr>
              <a:t>What should applicants do next? </a:t>
            </a:r>
            <a:br>
              <a:rPr lang="en-US" sz="1800" dirty="0">
                <a:latin typeface="+mj-lt"/>
              </a:rPr>
            </a:br>
            <a:r>
              <a:rPr lang="en-US" sz="1800" dirty="0">
                <a:latin typeface="+mj-lt"/>
              </a:rPr>
              <a:t>Applicants should carefully review their summary statements resulting from the study section meeting.</a:t>
            </a:r>
          </a:p>
          <a:p>
            <a:r>
              <a:rPr lang="en-US" sz="1800" dirty="0">
                <a:latin typeface="+mj-lt"/>
              </a:rPr>
              <a:t>You can consider discussing your summary statement with appropriate program staff, including: </a:t>
            </a:r>
          </a:p>
          <a:p>
            <a:pPr marL="285750" lvl="0" indent="-285750">
              <a:buFont typeface="Arial" panose="020B0604020202020204" pitchFamily="34" charset="0"/>
              <a:buChar char="•"/>
            </a:pPr>
            <a:r>
              <a:rPr lang="en-US" sz="1800" dirty="0">
                <a:latin typeface="+mj-lt"/>
              </a:rPr>
              <a:t>Funding likelihood in that Institute/Center</a:t>
            </a:r>
          </a:p>
          <a:p>
            <a:pPr marL="285750" lvl="0" indent="-285750">
              <a:buFont typeface="Arial" panose="020B0604020202020204" pitchFamily="34" charset="0"/>
              <a:buChar char="•"/>
            </a:pPr>
            <a:r>
              <a:rPr lang="en-US" sz="1800" dirty="0">
                <a:latin typeface="+mj-lt"/>
              </a:rPr>
              <a:t>Whether a resubmission is advisable</a:t>
            </a:r>
          </a:p>
          <a:p>
            <a:r>
              <a:rPr lang="en-US" sz="1800" dirty="0">
                <a:latin typeface="+mj-lt"/>
              </a:rPr>
              <a:t>Please remember to keep in mind what the </a:t>
            </a:r>
            <a:r>
              <a:rPr lang="en-US" sz="1800" u="sng" dirty="0">
                <a:latin typeface="+mj-lt"/>
                <a:hlinkClick r:id="rId3"/>
              </a:rPr>
              <a:t>program officials roles</a:t>
            </a:r>
            <a:r>
              <a:rPr lang="en-US" sz="1800" dirty="0">
                <a:latin typeface="+mj-lt"/>
              </a:rPr>
              <a:t> are (and are not) before seeking their advice. </a:t>
            </a:r>
          </a:p>
          <a:p>
            <a:pPr lvl="1"/>
            <a:endParaRPr lang="en-US" sz="1800" dirty="0">
              <a:latin typeface="+mj-lt"/>
            </a:endParaRPr>
          </a:p>
        </p:txBody>
      </p:sp>
    </p:spTree>
    <p:extLst>
      <p:ext uri="{BB962C8B-B14F-4D97-AF65-F5344CB8AC3E}">
        <p14:creationId xmlns:p14="http://schemas.microsoft.com/office/powerpoint/2010/main" val="99141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5CB8A907-31F8-C339-30C1-D44E4E0B179B}"/>
              </a:ext>
            </a:extLst>
          </p:cNvPr>
          <p:cNvSpPr>
            <a:spLocks noGrp="1"/>
          </p:cNvSpPr>
          <p:nvPr>
            <p:ph type="title"/>
          </p:nvPr>
        </p:nvSpPr>
        <p:spPr/>
        <p:txBody>
          <a:bodyPr/>
          <a:lstStyle/>
          <a:p>
            <a:pPr algn="ctr">
              <a:defRPr/>
            </a:pPr>
            <a:r>
              <a:rPr lang="en-US" altLang="en-US" dirty="0"/>
              <a:t>How to access  ARS services</a:t>
            </a:r>
          </a:p>
        </p:txBody>
      </p:sp>
      <p:sp>
        <p:nvSpPr>
          <p:cNvPr id="16387" name="Content Placeholder 2">
            <a:extLst>
              <a:ext uri="{FF2B5EF4-FFF2-40B4-BE49-F238E27FC236}">
                <a16:creationId xmlns:a16="http://schemas.microsoft.com/office/drawing/2014/main" id="{5533E5F7-013F-A9E6-0E8B-48055D689C38}"/>
              </a:ext>
            </a:extLst>
          </p:cNvPr>
          <p:cNvSpPr>
            <a:spLocks noGrp="1"/>
          </p:cNvSpPr>
          <p:nvPr>
            <p:ph idx="1"/>
          </p:nvPr>
        </p:nvSpPr>
        <p:spPr>
          <a:xfrm>
            <a:off x="1524000" y="1081088"/>
            <a:ext cx="7620000" cy="3276600"/>
          </a:xfrm>
        </p:spPr>
        <p:txBody>
          <a:bodyPr/>
          <a:lstStyle/>
          <a:p>
            <a:pPr fontAlgn="ctr">
              <a:lnSpc>
                <a:spcPct val="107000"/>
              </a:lnSpc>
              <a:defRPr/>
            </a:pPr>
            <a:r>
              <a:rPr lang="en-US" sz="2400" dirty="0">
                <a:latin typeface="Calibri" panose="020F0502020204030204" pitchFamily="34" charset="0"/>
                <a:ea typeface="Times New Roman" panose="02020603050405020304" pitchFamily="18" charset="0"/>
                <a:cs typeface="Times New Roman" panose="02020603050405020304" pitchFamily="18" charset="0"/>
              </a:rPr>
              <a:t>To initiate support services, contact: </a:t>
            </a:r>
          </a:p>
          <a:p>
            <a:pPr fontAlgn="ctr">
              <a:lnSpc>
                <a:spcPct val="107000"/>
              </a:lnSpc>
              <a:buFont typeface="Wingdings" panose="05000000000000000000" pitchFamily="2" charset="2"/>
              <a:buChar char="Ø"/>
              <a:defRPr/>
            </a:pPr>
            <a:r>
              <a:rPr lang="en-US" sz="2400" dirty="0">
                <a:latin typeface="Calibri" panose="020F0502020204030204" pitchFamily="34" charset="0"/>
                <a:ea typeface="Times New Roman" panose="02020603050405020304" pitchFamily="18" charset="0"/>
                <a:cs typeface="Times New Roman" panose="02020603050405020304" pitchFamily="18" charset="0"/>
              </a:rPr>
              <a:t>Teresa Larkin at </a:t>
            </a:r>
            <a:r>
              <a:rPr lang="en-US" sz="2400" u="sng"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larkint@ucmail.uc.edu</a:t>
            </a:r>
            <a:r>
              <a:rPr lang="en-US" sz="24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a:t>
            </a:r>
          </a:p>
          <a:p>
            <a:pPr fontAlgn="ctr">
              <a:lnSpc>
                <a:spcPct val="107000"/>
              </a:lnSpc>
              <a:buFont typeface="Wingdings" panose="05000000000000000000" pitchFamily="2" charset="2"/>
              <a:buChar char="Ø"/>
              <a:defRPr/>
            </a:pPr>
            <a:r>
              <a:rPr lang="en-US" sz="2400" dirty="0">
                <a:latin typeface="Calibri" panose="020F0502020204030204" pitchFamily="34" charset="0"/>
                <a:ea typeface="Times New Roman" panose="02020603050405020304" pitchFamily="18" charset="0"/>
                <a:cs typeface="Times New Roman" panose="02020603050405020304" pitchFamily="18" charset="0"/>
              </a:rPr>
              <a:t>Suzanne Morris at </a:t>
            </a:r>
            <a:r>
              <a:rPr lang="en-US" sz="2400" dirty="0">
                <a:latin typeface="Calibri" panose="020F0502020204030204" pitchFamily="34" charset="0"/>
                <a:ea typeface="Times New Roman" panose="02020603050405020304" pitchFamily="18" charset="0"/>
                <a:cs typeface="Times New Roman" panose="02020603050405020304" pitchFamily="18" charset="0"/>
                <a:hlinkClick r:id="rId3"/>
              </a:rPr>
              <a:t>morrissc@ucmail.uc.edu</a:t>
            </a:r>
            <a:r>
              <a:rPr lang="en-US" sz="2400" dirty="0">
                <a:latin typeface="Calibri" panose="020F0502020204030204" pitchFamily="34" charset="0"/>
                <a:ea typeface="Times New Roman" panose="02020603050405020304" pitchFamily="18" charset="0"/>
                <a:cs typeface="Times New Roman" panose="02020603050405020304" pitchFamily="18" charset="0"/>
              </a:rPr>
              <a:t> </a:t>
            </a:r>
          </a:p>
          <a:p>
            <a:pPr fontAlgn="ctr">
              <a:lnSpc>
                <a:spcPct val="107000"/>
              </a:lnSpc>
              <a:buFont typeface="Wingdings" panose="05000000000000000000" pitchFamily="2" charset="2"/>
              <a:buChar char="Ø"/>
              <a:defRPr/>
            </a:pPr>
            <a:r>
              <a:rPr lang="en-US" sz="2400" dirty="0">
                <a:latin typeface="Calibri" panose="020F0502020204030204" pitchFamily="34" charset="0"/>
                <a:ea typeface="Times New Roman" panose="02020603050405020304" pitchFamily="18" charset="0"/>
                <a:cs typeface="Times New Roman" panose="02020603050405020304" pitchFamily="18" charset="0"/>
              </a:rPr>
              <a:t>Lisa Bilinsky at </a:t>
            </a:r>
            <a:r>
              <a:rPr lang="en-US" sz="24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bilinsll@</a:t>
            </a:r>
            <a:r>
              <a:rPr lang="en-US" sz="2400" dirty="0">
                <a:latin typeface="Calibri" panose="020F0502020204030204" pitchFamily="34" charset="0"/>
                <a:ea typeface="Times New Roman" panose="02020603050405020304" pitchFamily="18" charset="0"/>
                <a:cs typeface="Times New Roman" panose="02020603050405020304" pitchFamily="18" charset="0"/>
                <a:hlinkClick r:id="rId4"/>
              </a:rPr>
              <a:t>ucmail.uc.edu</a:t>
            </a:r>
            <a:r>
              <a:rPr lang="en-US" sz="2400" dirty="0">
                <a:latin typeface="Calibri" panose="020F0502020204030204" pitchFamily="34" charset="0"/>
                <a:ea typeface="Times New Roman" panose="02020603050405020304" pitchFamily="18" charset="0"/>
                <a:cs typeface="Times New Roman" panose="02020603050405020304" pitchFamily="18" charset="0"/>
              </a:rPr>
              <a:t>  </a:t>
            </a:r>
          </a:p>
          <a:p>
            <a:pPr fontAlgn="ctr">
              <a:lnSpc>
                <a:spcPct val="107000"/>
              </a:lnSpc>
              <a:defRPr/>
            </a:pPr>
            <a:r>
              <a:rPr lang="en-US" sz="2400" dirty="0">
                <a:latin typeface="Calibri" panose="020F0502020204030204" pitchFamily="34" charset="0"/>
                <a:ea typeface="Calibri" panose="020F0502020204030204" pitchFamily="34" charset="0"/>
                <a:cs typeface="Times New Roman" panose="02020603050405020304" pitchFamily="18" charset="0"/>
              </a:rPr>
              <a:t>Office Location:  MSB 6053</a:t>
            </a:r>
          </a:p>
          <a:p>
            <a:pPr lvl="1" fontAlgn="ctr">
              <a:lnSpc>
                <a:spcPct val="107000"/>
              </a:lnSpc>
              <a:spcBef>
                <a:spcPts val="0"/>
              </a:spcBef>
              <a:spcAft>
                <a:spcPts val="0"/>
              </a:spcAft>
              <a:buFont typeface="Symbol" panose="05050102010706020507" pitchFamily="18" charset="2"/>
              <a:buChar char=""/>
              <a:tabLst>
                <a:tab pos="914400" algn="l"/>
              </a:tabLst>
              <a:defRPr/>
            </a:pPr>
            <a:r>
              <a:rPr lang="en-US" sz="2400" dirty="0">
                <a:solidFill>
                  <a:schemeClr val="bg2"/>
                </a:solidFill>
                <a:latin typeface="Calibri" panose="020F0502020204030204" pitchFamily="34" charset="0"/>
                <a:ea typeface="Times New Roman" panose="02020603050405020304" pitchFamily="18" charset="0"/>
                <a:cs typeface="Times New Roman" panose="02020603050405020304" pitchFamily="18" charset="0"/>
              </a:rPr>
              <a:t>Arrange a meeting, (meeting in person or over Teams) to discuss your request </a:t>
            </a:r>
            <a:endParaRPr lang="en-US" sz="2400" dirty="0">
              <a:solidFill>
                <a:schemeClr val="bg2"/>
              </a:solidFill>
              <a:latin typeface="Calibri" panose="020F0502020204030204" pitchFamily="34" charset="0"/>
              <a:ea typeface="Calibri" panose="020F0502020204030204" pitchFamily="34" charset="0"/>
              <a:cs typeface="Times New Roman" panose="02020603050405020304" pitchFamily="18" charset="0"/>
            </a:endParaRPr>
          </a:p>
          <a:p>
            <a:pPr marL="0" indent="0">
              <a:defRPr/>
            </a:pPr>
            <a:r>
              <a:rPr lang="en-US" sz="2400" dirty="0"/>
              <a:t>.</a:t>
            </a:r>
          </a:p>
          <a:p>
            <a:pPr>
              <a:spcAft>
                <a:spcPts val="300"/>
              </a:spcAft>
              <a:defRPr/>
            </a:pPr>
            <a:endParaRPr lang="en-US" altLang="en-US" sz="2400" dirty="0"/>
          </a:p>
        </p:txBody>
      </p:sp>
      <p:sp>
        <p:nvSpPr>
          <p:cNvPr id="40964" name="Slide Number Placeholder 3">
            <a:extLst>
              <a:ext uri="{FF2B5EF4-FFF2-40B4-BE49-F238E27FC236}">
                <a16:creationId xmlns:a16="http://schemas.microsoft.com/office/drawing/2014/main" id="{4BEF2DBC-1320-7876-5110-B88D06545702}"/>
              </a:ext>
            </a:extLst>
          </p:cNvPr>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3300"/>
              </a:buClr>
              <a:buSzPct val="80000"/>
              <a:defRPr sz="3200">
                <a:solidFill>
                  <a:schemeClr val="bg2"/>
                </a:solidFill>
                <a:latin typeface="Arial" panose="020B0604020202020204" pitchFamily="34" charset="0"/>
                <a:ea typeface="MS PGothic" panose="020B0600070205080204" pitchFamily="34" charset="-128"/>
              </a:defRPr>
            </a:lvl1pPr>
            <a:lvl2pPr marL="742950" indent="-285750">
              <a:spcBef>
                <a:spcPct val="20000"/>
              </a:spcBef>
              <a:buClr>
                <a:srgbClr val="FF3300"/>
              </a:buClr>
              <a:buSzPct val="8000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FF3300"/>
              </a:buClr>
              <a:buSzPct val="8000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pPr>
            <a:fld id="{6E82C305-0E3F-8C45-ABB0-207AF8C438F5}" type="slidenum">
              <a:rPr lang="en-US" altLang="en-US" sz="1200">
                <a:solidFill>
                  <a:schemeClr val="tx1"/>
                </a:solidFill>
              </a:rPr>
              <a:pPr>
                <a:spcBef>
                  <a:spcPct val="0"/>
                </a:spcBef>
                <a:buClrTx/>
                <a:buSzTx/>
              </a:pPr>
              <a:t>24</a:t>
            </a:fld>
            <a:endParaRPr lang="en-US" altLang="en-US" sz="1200">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
            <a:extLst>
              <a:ext uri="{FF2B5EF4-FFF2-40B4-BE49-F238E27FC236}">
                <a16:creationId xmlns:a16="http://schemas.microsoft.com/office/drawing/2014/main" id="{AC9FD091-DF07-7F3F-C365-055E4E26BA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81000"/>
            <a:ext cx="632460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TextBox 2">
            <a:extLst>
              <a:ext uri="{FF2B5EF4-FFF2-40B4-BE49-F238E27FC236}">
                <a16:creationId xmlns:a16="http://schemas.microsoft.com/office/drawing/2014/main" id="{7085A300-B283-E25B-DDB3-A4C57E20ECAE}"/>
              </a:ext>
            </a:extLst>
          </p:cNvPr>
          <p:cNvSpPr txBox="1">
            <a:spLocks noChangeArrowheads="1"/>
          </p:cNvSpPr>
          <p:nvPr/>
        </p:nvSpPr>
        <p:spPr bwMode="auto">
          <a:xfrm>
            <a:off x="3048000" y="5334000"/>
            <a:ext cx="5715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3300"/>
              </a:buClr>
              <a:buSzPct val="80000"/>
              <a:defRPr sz="3200">
                <a:solidFill>
                  <a:schemeClr val="bg2"/>
                </a:solidFill>
                <a:latin typeface="Arial" panose="020B0604020202020204" pitchFamily="34" charset="0"/>
                <a:ea typeface="MS PGothic" panose="020B0600070205080204" pitchFamily="34" charset="-128"/>
              </a:defRPr>
            </a:lvl1pPr>
            <a:lvl2pPr marL="742950" indent="-285750">
              <a:spcBef>
                <a:spcPct val="20000"/>
              </a:spcBef>
              <a:buClr>
                <a:srgbClr val="FF3300"/>
              </a:buClr>
              <a:buSzPct val="8000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rgbClr val="FF3300"/>
              </a:buClr>
              <a:buSzPct val="8000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rgbClr val="FF3300"/>
              </a:buClr>
              <a:buSzPct val="80000"/>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rgbClr val="FF3300"/>
              </a:buClr>
              <a:buSzPct val="80000"/>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ClrTx/>
              <a:buSzTx/>
            </a:pPr>
            <a:r>
              <a:rPr lang="en-US" altLang="en-US" sz="2400">
                <a:latin typeface="Times New Roman" panose="02020603050405020304" pitchFamily="18" charset="0"/>
              </a:rPr>
              <a:t>Thank you - ARS looks forward to assisting you with your grant applications.</a:t>
            </a:r>
          </a:p>
        </p:txBody>
      </p:sp>
    </p:spTree>
  </p:cSld>
  <p:clrMapOvr>
    <a:masterClrMapping/>
  </p:clrMapOvr>
</p:sld>
</file>

<file path=ppt/theme/theme1.xml><?xml version="1.0" encoding="utf-8"?>
<a:theme xmlns:a="http://schemas.openxmlformats.org/drawingml/2006/main" name="1_Squiggle">
  <a:themeElements>
    <a:clrScheme name="">
      <a:dk1>
        <a:srgbClr val="000000"/>
      </a:dk1>
      <a:lt1>
        <a:srgbClr val="FFFFFF"/>
      </a:lt1>
      <a:dk2>
        <a:srgbClr val="FC1921"/>
      </a:dk2>
      <a:lt2>
        <a:srgbClr val="CBCBCB"/>
      </a:lt2>
      <a:accent1>
        <a:srgbClr val="FFFFFF"/>
      </a:accent1>
      <a:accent2>
        <a:srgbClr val="00FFCC"/>
      </a:accent2>
      <a:accent3>
        <a:srgbClr val="FDABAB"/>
      </a:accent3>
      <a:accent4>
        <a:srgbClr val="DADADA"/>
      </a:accent4>
      <a:accent5>
        <a:srgbClr val="FFFFFF"/>
      </a:accent5>
      <a:accent6>
        <a:srgbClr val="00E7B9"/>
      </a:accent6>
      <a:hlink>
        <a:srgbClr val="FC1921"/>
      </a:hlink>
      <a:folHlink>
        <a:srgbClr val="FF7C80"/>
      </a:folHlink>
    </a:clrScheme>
    <a:fontScheme name="Squigg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quiggle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Squiggle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Squiggle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10471</TotalTime>
  <Words>2042</Words>
  <Application>Microsoft Office PowerPoint</Application>
  <PresentationFormat>On-screen Show (4:3)</PresentationFormat>
  <Paragraphs>189</Paragraphs>
  <Slides>25</Slides>
  <Notes>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25</vt:i4>
      </vt:variant>
    </vt:vector>
  </HeadingPairs>
  <TitlesOfParts>
    <vt:vector size="37" baseType="lpstr">
      <vt:lpstr>Aptos</vt:lpstr>
      <vt:lpstr>Arial</vt:lpstr>
      <vt:lpstr>Calibri</vt:lpstr>
      <vt:lpstr>Garamond</vt:lpstr>
      <vt:lpstr>Myriad Pro</vt:lpstr>
      <vt:lpstr>Open Sans Extrabold</vt:lpstr>
      <vt:lpstr>Symbol</vt:lpstr>
      <vt:lpstr>Times New Roman</vt:lpstr>
      <vt:lpstr>Verdana</vt:lpstr>
      <vt:lpstr>Wingdings</vt:lpstr>
      <vt:lpstr>1_Squiggle</vt:lpstr>
      <vt:lpstr>1_Office Theme</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Scientific Review Officer</vt:lpstr>
      <vt:lpstr>Grants Management Specialist</vt:lpstr>
      <vt:lpstr>NIH Forms J updates</vt:lpstr>
      <vt:lpstr>NIH links</vt:lpstr>
      <vt:lpstr>NCI updates</vt:lpstr>
      <vt:lpstr>NIH Scoring process</vt:lpstr>
      <vt:lpstr>NIH Scoring process con’t</vt:lpstr>
      <vt:lpstr>NIH Scoring process con’t</vt:lpstr>
      <vt:lpstr>How to access  ARS services</vt:lpstr>
      <vt:lpstr>PowerPoint Presentation</vt:lpstr>
    </vt:vector>
  </TitlesOfParts>
  <Company>University of Cincinnati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University of Cincinnati</dc:creator>
  <cp:lastModifiedBy>Emig, Deborah (emigdw)</cp:lastModifiedBy>
  <cp:revision>303</cp:revision>
  <cp:lastPrinted>2017-11-30T19:36:02Z</cp:lastPrinted>
  <dcterms:created xsi:type="dcterms:W3CDTF">2002-08-16T18:16:45Z</dcterms:created>
  <dcterms:modified xsi:type="dcterms:W3CDTF">2026-10-30T17:33:10Z</dcterms:modified>
</cp:coreProperties>
</file>