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856" r:id="rId1"/>
  </p:sldMasterIdLst>
  <p:notesMasterIdLst>
    <p:notesMasterId r:id="rId37"/>
  </p:notesMasterIdLst>
  <p:handoutMasterIdLst>
    <p:handoutMasterId r:id="rId38"/>
  </p:handoutMasterIdLst>
  <p:sldIdLst>
    <p:sldId id="340" r:id="rId2"/>
    <p:sldId id="351" r:id="rId3"/>
    <p:sldId id="422" r:id="rId4"/>
    <p:sldId id="457" r:id="rId5"/>
    <p:sldId id="518" r:id="rId6"/>
    <p:sldId id="535" r:id="rId7"/>
    <p:sldId id="519" r:id="rId8"/>
    <p:sldId id="520" r:id="rId9"/>
    <p:sldId id="521" r:id="rId10"/>
    <p:sldId id="474" r:id="rId11"/>
    <p:sldId id="473" r:id="rId12"/>
    <p:sldId id="393" r:id="rId13"/>
    <p:sldId id="498" r:id="rId14"/>
    <p:sldId id="394" r:id="rId15"/>
    <p:sldId id="395" r:id="rId16"/>
    <p:sldId id="396" r:id="rId17"/>
    <p:sldId id="399" r:id="rId18"/>
    <p:sldId id="402" r:id="rId19"/>
    <p:sldId id="403" r:id="rId20"/>
    <p:sldId id="410" r:id="rId21"/>
    <p:sldId id="451" r:id="rId22"/>
    <p:sldId id="528" r:id="rId23"/>
    <p:sldId id="529" r:id="rId24"/>
    <p:sldId id="479" r:id="rId25"/>
    <p:sldId id="488" r:id="rId26"/>
    <p:sldId id="413" r:id="rId27"/>
    <p:sldId id="427" r:id="rId28"/>
    <p:sldId id="430" r:id="rId29"/>
    <p:sldId id="433" r:id="rId30"/>
    <p:sldId id="508" r:id="rId31"/>
    <p:sldId id="509" r:id="rId32"/>
    <p:sldId id="504" r:id="rId33"/>
    <p:sldId id="505" r:id="rId34"/>
    <p:sldId id="524" r:id="rId35"/>
    <p:sldId id="534" r:id="rId3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85" autoAdjust="0"/>
    <p:restoredTop sz="94694"/>
  </p:normalViewPr>
  <p:slideViewPr>
    <p:cSldViewPr>
      <p:cViewPr varScale="1">
        <p:scale>
          <a:sx n="121" d="100"/>
          <a:sy n="121" d="100"/>
        </p:scale>
        <p:origin x="145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269D280D-D8B2-C71F-17B5-FE69A6511B0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813" tIns="46906" rIns="93813" bIns="4690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0B42769B-2A34-D077-B684-41AE5BC4342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36887" cy="465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813" tIns="46906" rIns="93813" bIns="4690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46A076E6-9674-3DBA-A64C-3AAA0DA4E59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6888" cy="465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813" tIns="46906" rIns="93813" bIns="4690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6662332F-4819-EC8A-5B4F-0D25620A64F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813" tIns="46906" rIns="93813" bIns="46906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0952463-8B91-0541-9978-83FC279C86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4F20D48-00C6-4D02-EC8D-6D2B2DDB91A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813" tIns="46906" rIns="93813" bIns="4690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0CBC22C-5346-8194-9CCF-3CAD17A7EF5B}"/>
              </a:ext>
            </a:extLst>
          </p:cNvPr>
          <p:cNvSpPr>
            <a:spLocks noChangeArrowheads="1"/>
          </p:cNvSpPr>
          <p:nvPr>
            <p:ph type="sldImg" idx="2"/>
          </p:nvPr>
        </p:nvSpPr>
        <p:spPr bwMode="auto">
          <a:xfrm>
            <a:off x="1181100" y="698500"/>
            <a:ext cx="46497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8ED78358-0735-3BCC-21CA-3ADF0166F5C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6425"/>
            <a:ext cx="5143500" cy="4181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813" tIns="46906" rIns="93813" bIns="469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D116A934-6388-3EA2-93BD-244DD6504E2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5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813" tIns="46906" rIns="93813" bIns="4690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80CB8BA0-0F4C-3086-DCBD-E3D4A6DD598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6888" cy="465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813" tIns="46906" rIns="93813" bIns="4690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C5854E61-0C5B-E897-235D-97853AD9AF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813" tIns="46906" rIns="93813" bIns="46906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A9A098E-2B6A-B044-AEE1-5D4D780752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BC8B0832-B893-8540-C7F0-16C6C41D20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66FD6E60-9347-6BC1-F474-447ABF19F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/>
              <a:t>Essentially two components:  identifying existing grants vs. identifying existing grant opportunities.</a:t>
            </a: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0F871A89-F0AF-AA76-D229-DCD566AEC7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07A7B774-7043-5443-B4FF-A689FAB91236}" type="slidenum">
              <a:rPr lang="en-US" altLang="en-US" sz="1200"/>
              <a:pPr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1DA04C0B-7CCA-291E-72CE-9C89C776EF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DBB88FB1-C5C6-2A72-613D-C670239BC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893DF204-31B0-170E-035D-72B7402EB4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FA5A5F0-0B29-4244-931A-7D57038BC3A6}" type="slidenum">
              <a:rPr kumimoji="0"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34</a:t>
            </a:fld>
            <a:endParaRPr kumimoji="0"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E9AC6C7F-0A5F-E7E0-E612-48B0E58F2C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60834D6B-BBC4-AC87-8CB7-9D93A63933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5D836D5-B455-2B22-4231-E7FC793A96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68AA9396-6061-FC4C-A13C-6D2CD669B1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1143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BA05AD91-8EEF-70BA-BAB2-EA2007DD0D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40C85883-3988-4A53-4B0A-87CB9CADB2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92168D6-1A51-A0A4-FD36-F0AABB357B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C3B46648-1DB7-D043-9DD2-FAAB36A704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6265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8987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2">
            <a:extLst>
              <a:ext uri="{FF2B5EF4-FFF2-40B4-BE49-F238E27FC236}">
                <a16:creationId xmlns:a16="http://schemas.microsoft.com/office/drawing/2014/main" id="{84DFFC0C-71E6-24C9-6D00-187636DB85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4" name="Rectangle 70">
            <a:extLst>
              <a:ext uri="{FF2B5EF4-FFF2-40B4-BE49-F238E27FC236}">
                <a16:creationId xmlns:a16="http://schemas.microsoft.com/office/drawing/2014/main" id="{157234F6-9A77-A40B-B253-0D1BC6D01D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457200"/>
            <a:ext cx="7239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71">
            <a:extLst>
              <a:ext uri="{FF2B5EF4-FFF2-40B4-BE49-F238E27FC236}">
                <a16:creationId xmlns:a16="http://schemas.microsoft.com/office/drawing/2014/main" id="{8007D712-A129-EE7E-54F8-FA78C11EB4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295400"/>
            <a:ext cx="7239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6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MS PGothic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80000"/>
        <a:defRPr sz="3200">
          <a:solidFill>
            <a:schemeClr val="bg2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80000"/>
        <a:buChar char="•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80000"/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80000"/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80000"/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SzPct val="8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SzPct val="8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SzPct val="8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SzPct val="8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eport.nih.gov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eport.nih.gov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port.nih.gov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orldreport.nih.gov/app/#!/" TargetMode="External"/><Relationship Id="rId2" Type="http://schemas.openxmlformats.org/officeDocument/2006/relationships/hyperlink" Target="http://federalreporter.nih.gov/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rants.gov/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grants.nih.gov/grants/new_investigators/index.htm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ants.gov/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grants.nih.gov/grants/guide/parent_announcements.htm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hyperlink" Target="http://www.niaaa.nih.gov/" TargetMode="External"/><Relationship Id="rId18" Type="http://schemas.openxmlformats.org/officeDocument/2006/relationships/image" Target="../media/image11.png"/><Relationship Id="rId26" Type="http://schemas.openxmlformats.org/officeDocument/2006/relationships/image" Target="../media/image15.png"/><Relationship Id="rId39" Type="http://schemas.openxmlformats.org/officeDocument/2006/relationships/hyperlink" Target="http://www.ninr.nih.gov/" TargetMode="External"/><Relationship Id="rId21" Type="http://schemas.openxmlformats.org/officeDocument/2006/relationships/hyperlink" Target="http://www.nichd.nih.gov/" TargetMode="External"/><Relationship Id="rId34" Type="http://schemas.openxmlformats.org/officeDocument/2006/relationships/image" Target="../media/image19.jpeg"/><Relationship Id="rId42" Type="http://schemas.openxmlformats.org/officeDocument/2006/relationships/image" Target="../media/image23.png"/><Relationship Id="rId47" Type="http://schemas.openxmlformats.org/officeDocument/2006/relationships/hyperlink" Target="http://www.fic.nih.gov/" TargetMode="External"/><Relationship Id="rId50" Type="http://schemas.openxmlformats.org/officeDocument/2006/relationships/image" Target="../media/image27.png"/><Relationship Id="rId55" Type="http://schemas.openxmlformats.org/officeDocument/2006/relationships/hyperlink" Target="http://clinicalcenter.nih.gov/" TargetMode="External"/><Relationship Id="rId7" Type="http://schemas.openxmlformats.org/officeDocument/2006/relationships/hyperlink" Target="http://www.nhlbi.nih.gov/" TargetMode="External"/><Relationship Id="rId2" Type="http://schemas.openxmlformats.org/officeDocument/2006/relationships/image" Target="../media/image3.jpeg"/><Relationship Id="rId16" Type="http://schemas.openxmlformats.org/officeDocument/2006/relationships/image" Target="../media/image10.png"/><Relationship Id="rId29" Type="http://schemas.openxmlformats.org/officeDocument/2006/relationships/hyperlink" Target="http://www.nida.nih.gov/" TargetMode="External"/><Relationship Id="rId11" Type="http://schemas.openxmlformats.org/officeDocument/2006/relationships/hyperlink" Target="http://www.nia.nih.gov/" TargetMode="External"/><Relationship Id="rId24" Type="http://schemas.openxmlformats.org/officeDocument/2006/relationships/image" Target="../media/image14.jpeg"/><Relationship Id="rId32" Type="http://schemas.openxmlformats.org/officeDocument/2006/relationships/image" Target="../media/image18.png"/><Relationship Id="rId37" Type="http://schemas.openxmlformats.org/officeDocument/2006/relationships/hyperlink" Target="http://www.ninds.nih.gov/" TargetMode="External"/><Relationship Id="rId40" Type="http://schemas.openxmlformats.org/officeDocument/2006/relationships/image" Target="../media/image22.png"/><Relationship Id="rId45" Type="http://schemas.openxmlformats.org/officeDocument/2006/relationships/hyperlink" Target="http://www.csr.nih.gov/" TargetMode="External"/><Relationship Id="rId53" Type="http://schemas.openxmlformats.org/officeDocument/2006/relationships/hyperlink" Target="http://www.ncrr.nih.gov/" TargetMode="External"/><Relationship Id="rId5" Type="http://schemas.openxmlformats.org/officeDocument/2006/relationships/hyperlink" Target="http://www.nei.nih.gov/" TargetMode="External"/><Relationship Id="rId10" Type="http://schemas.openxmlformats.org/officeDocument/2006/relationships/image" Target="../media/image7.png"/><Relationship Id="rId19" Type="http://schemas.openxmlformats.org/officeDocument/2006/relationships/hyperlink" Target="http://www.nibib.nih.gov/" TargetMode="External"/><Relationship Id="rId31" Type="http://schemas.openxmlformats.org/officeDocument/2006/relationships/hyperlink" Target="http://www.niehs.nih.gov/" TargetMode="External"/><Relationship Id="rId44" Type="http://schemas.openxmlformats.org/officeDocument/2006/relationships/image" Target="../media/image24.png"/><Relationship Id="rId52" Type="http://schemas.openxmlformats.org/officeDocument/2006/relationships/image" Target="../media/image28.png"/><Relationship Id="rId4" Type="http://schemas.openxmlformats.org/officeDocument/2006/relationships/image" Target="../media/image4.png"/><Relationship Id="rId9" Type="http://schemas.openxmlformats.org/officeDocument/2006/relationships/hyperlink" Target="http://www.nhgri.nih.gov/" TargetMode="External"/><Relationship Id="rId14" Type="http://schemas.openxmlformats.org/officeDocument/2006/relationships/image" Target="../media/image9.png"/><Relationship Id="rId22" Type="http://schemas.openxmlformats.org/officeDocument/2006/relationships/image" Target="../media/image13.png"/><Relationship Id="rId27" Type="http://schemas.openxmlformats.org/officeDocument/2006/relationships/hyperlink" Target="http://www.niddk.nih.gov/" TargetMode="External"/><Relationship Id="rId30" Type="http://schemas.openxmlformats.org/officeDocument/2006/relationships/image" Target="../media/image17.png"/><Relationship Id="rId35" Type="http://schemas.openxmlformats.org/officeDocument/2006/relationships/hyperlink" Target="http://www.nimh.nih.gov/" TargetMode="External"/><Relationship Id="rId43" Type="http://schemas.openxmlformats.org/officeDocument/2006/relationships/hyperlink" Target="http://www.cit.nih.gov/" TargetMode="External"/><Relationship Id="rId48" Type="http://schemas.openxmlformats.org/officeDocument/2006/relationships/image" Target="../media/image26.png"/><Relationship Id="rId56" Type="http://schemas.openxmlformats.org/officeDocument/2006/relationships/image" Target="../media/image30.png"/><Relationship Id="rId8" Type="http://schemas.openxmlformats.org/officeDocument/2006/relationships/image" Target="../media/image6.png"/><Relationship Id="rId51" Type="http://schemas.openxmlformats.org/officeDocument/2006/relationships/hyperlink" Target="http://www.ncmhd.nih.gov/" TargetMode="External"/><Relationship Id="rId3" Type="http://schemas.openxmlformats.org/officeDocument/2006/relationships/hyperlink" Target="http://www.nci.nih.gov/" TargetMode="External"/><Relationship Id="rId12" Type="http://schemas.openxmlformats.org/officeDocument/2006/relationships/image" Target="../media/image8.png"/><Relationship Id="rId17" Type="http://schemas.openxmlformats.org/officeDocument/2006/relationships/hyperlink" Target="http://www.niams.nih.gov/" TargetMode="External"/><Relationship Id="rId25" Type="http://schemas.openxmlformats.org/officeDocument/2006/relationships/hyperlink" Target="http://www.nidcr.nih.gov/" TargetMode="External"/><Relationship Id="rId33" Type="http://schemas.openxmlformats.org/officeDocument/2006/relationships/hyperlink" Target="http://www.nigms.nih.gov/" TargetMode="External"/><Relationship Id="rId38" Type="http://schemas.openxmlformats.org/officeDocument/2006/relationships/image" Target="../media/image21.png"/><Relationship Id="rId46" Type="http://schemas.openxmlformats.org/officeDocument/2006/relationships/image" Target="../media/image25.png"/><Relationship Id="rId20" Type="http://schemas.openxmlformats.org/officeDocument/2006/relationships/image" Target="../media/image12.jpeg"/><Relationship Id="rId41" Type="http://schemas.openxmlformats.org/officeDocument/2006/relationships/hyperlink" Target="http://www.nlm.nih.gov/" TargetMode="External"/><Relationship Id="rId54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5" Type="http://schemas.openxmlformats.org/officeDocument/2006/relationships/hyperlink" Target="http://www.niaid.nih.gov/" TargetMode="External"/><Relationship Id="rId23" Type="http://schemas.openxmlformats.org/officeDocument/2006/relationships/hyperlink" Target="http://www.nidcd.nih.gov/" TargetMode="External"/><Relationship Id="rId28" Type="http://schemas.openxmlformats.org/officeDocument/2006/relationships/image" Target="../media/image16.png"/><Relationship Id="rId36" Type="http://schemas.openxmlformats.org/officeDocument/2006/relationships/image" Target="../media/image20.jpeg"/><Relationship Id="rId49" Type="http://schemas.openxmlformats.org/officeDocument/2006/relationships/hyperlink" Target="http://www.nccam.nih.gov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morrissc@ucmail.uc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dukeaa@ucmail.uc.edu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>
            <a:extLst>
              <a:ext uri="{FF2B5EF4-FFF2-40B4-BE49-F238E27FC236}">
                <a16:creationId xmlns:a16="http://schemas.microsoft.com/office/drawing/2014/main" id="{EE726AD0-B464-F3FC-656F-06B6FCA83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88913"/>
            <a:ext cx="6629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defRPr sz="3200">
                <a:solidFill>
                  <a:schemeClr val="bg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</a:pPr>
            <a:r>
              <a:rPr lang="en-US" altLang="en-US" sz="2800">
                <a:solidFill>
                  <a:srgbClr val="FF0000"/>
                </a:solidFill>
              </a:rPr>
              <a:t>Finding and Understanding NIH Funding Opportunity Announcements</a:t>
            </a: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147" name="Picture 12">
            <a:extLst>
              <a:ext uri="{FF2B5EF4-FFF2-40B4-BE49-F238E27FC236}">
                <a16:creationId xmlns:a16="http://schemas.microsoft.com/office/drawing/2014/main" id="{96660AB4-5C11-06E6-F47C-13628A67B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3" y="1147763"/>
            <a:ext cx="3495675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>
            <a:extLst>
              <a:ext uri="{FF2B5EF4-FFF2-40B4-BE49-F238E27FC236}">
                <a16:creationId xmlns:a16="http://schemas.microsoft.com/office/drawing/2014/main" id="{54CB09E2-FF3C-BE6A-607C-AE635BE9C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828800"/>
            <a:ext cx="6537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defRPr sz="3200">
                <a:solidFill>
                  <a:schemeClr val="bg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</a:pPr>
            <a:r>
              <a:rPr lang="en-US" altLang="en-US" sz="3600" b="1">
                <a:latin typeface="Times New Roman" panose="02020603050405020304" pitchFamily="18" charset="0"/>
              </a:rPr>
              <a:t>Why search funded grants, etc.?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CF7A78-F5D2-BF15-71C2-D3B50B756E55}"/>
              </a:ext>
            </a:extLst>
          </p:cNvPr>
          <p:cNvSpPr/>
          <p:nvPr/>
        </p:nvSpPr>
        <p:spPr>
          <a:xfrm>
            <a:off x="2209800" y="-76200"/>
            <a:ext cx="7086600" cy="61245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US" sz="2800" b="1" dirty="0">
              <a:solidFill>
                <a:schemeClr val="bg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chemeClr val="bg2"/>
                </a:solidFill>
              </a:rPr>
              <a:t>Projects similar to yours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chemeClr val="bg2"/>
                </a:solidFill>
              </a:rPr>
              <a:t>Potential collaborators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chemeClr val="bg2"/>
                </a:solidFill>
              </a:rPr>
              <a:t>Study section that is likely to review your application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chemeClr val="bg2"/>
                </a:solidFill>
              </a:rPr>
              <a:t>Institute/center that funds research like yours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chemeClr val="bg2"/>
                </a:solidFill>
              </a:rPr>
              <a:t>Type of mechanism (e.g., RO1, R21, etc.)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chemeClr val="bg2"/>
                </a:solidFill>
              </a:rPr>
              <a:t>Success rates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chemeClr val="bg2"/>
                </a:solidFill>
              </a:rPr>
              <a:t>Award trends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chemeClr val="bg2"/>
                </a:solidFill>
              </a:rPr>
              <a:t>Organizational funding information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chemeClr val="bg2"/>
                </a:solidFill>
              </a:rPr>
              <a:t>Resources are currently invested in your area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chemeClr val="bg2"/>
                </a:solidFill>
              </a:rPr>
              <a:t>NIH staff contacts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title="screenshot of RePORT homepage">
            <a:extLst>
              <a:ext uri="{FF2B5EF4-FFF2-40B4-BE49-F238E27FC236}">
                <a16:creationId xmlns:a16="http://schemas.microsoft.com/office/drawing/2014/main" id="{326EBBDC-D07D-16AE-D02F-68F5530E0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7050" y="1352550"/>
            <a:ext cx="7010400" cy="5184775"/>
          </a:xfrm>
          <a:prstGeom prst="rect">
            <a:avLst/>
          </a:prstGeom>
          <a:noFill/>
          <a:ln>
            <a:noFill/>
          </a:ln>
        </p:spPr>
      </p:pic>
      <p:sp>
        <p:nvSpPr>
          <p:cNvPr id="18435" name="Rectangle 2">
            <a:extLst>
              <a:ext uri="{FF2B5EF4-FFF2-40B4-BE49-F238E27FC236}">
                <a16:creationId xmlns:a16="http://schemas.microsoft.com/office/drawing/2014/main" id="{1FAA5416-4101-9E53-D370-1BBD1C71C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52400"/>
            <a:ext cx="6781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defRPr sz="3200">
                <a:solidFill>
                  <a:schemeClr val="bg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</a:pP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  <a:hlinkClick r:id="rId3"/>
              </a:rPr>
              <a:t>https://report.nih.gov/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  </a:t>
            </a:r>
          </a:p>
          <a:p>
            <a:pPr>
              <a:spcBef>
                <a:spcPct val="0"/>
              </a:spcBef>
              <a:buClrTx/>
              <a:buSzTx/>
            </a:pP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Research Portfolio Online Reporting Tools (RePORT)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A61E635-E912-5F10-EC75-7B81247884D3}"/>
              </a:ext>
            </a:extLst>
          </p:cNvPr>
          <p:cNvSpPr txBox="1">
            <a:spLocks noChangeArrowheads="1"/>
          </p:cNvSpPr>
          <p:nvPr/>
        </p:nvSpPr>
        <p:spPr>
          <a:xfrm>
            <a:off x="1219200" y="333375"/>
            <a:ext cx="8534400" cy="758825"/>
          </a:xfrm>
          <a:prstGeom prst="rect">
            <a:avLst/>
          </a:prstGeom>
          <a:noFill/>
        </p:spPr>
        <p:txBody>
          <a:bodyPr>
            <a:normAutofit fontScale="825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 PGothic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i="1" u="sng" kern="0" dirty="0"/>
              <a:t>Re</a:t>
            </a:r>
            <a:r>
              <a:rPr lang="en-US" i="1" kern="0" dirty="0"/>
              <a:t>search </a:t>
            </a:r>
            <a:r>
              <a:rPr lang="en-US" i="1" u="sng" kern="0" dirty="0"/>
              <a:t>P</a:t>
            </a:r>
            <a:r>
              <a:rPr lang="en-US" i="1" kern="0" dirty="0"/>
              <a:t>ortfolio </a:t>
            </a:r>
            <a:r>
              <a:rPr lang="en-US" i="1" u="sng" kern="0" dirty="0"/>
              <a:t>O</a:t>
            </a:r>
            <a:r>
              <a:rPr lang="en-US" i="1" kern="0" dirty="0"/>
              <a:t>nline </a:t>
            </a:r>
            <a:r>
              <a:rPr lang="en-US" i="1" u="sng" kern="0" dirty="0"/>
              <a:t>R</a:t>
            </a:r>
            <a:r>
              <a:rPr lang="en-US" i="1" kern="0" dirty="0"/>
              <a:t>eporting </a:t>
            </a:r>
            <a:r>
              <a:rPr lang="en-US" i="1" u="sng" kern="0" dirty="0"/>
              <a:t>T</a:t>
            </a:r>
            <a:r>
              <a:rPr lang="en-US" i="1" kern="0" dirty="0"/>
              <a:t>ool (</a:t>
            </a:r>
            <a:r>
              <a:rPr lang="en-US" i="1" kern="0" dirty="0" err="1"/>
              <a:t>RePORT</a:t>
            </a:r>
            <a:r>
              <a:rPr lang="en-US" i="1" kern="0" dirty="0"/>
              <a:t>) </a:t>
            </a:r>
            <a:br>
              <a:rPr lang="en-US" i="1" kern="0" dirty="0">
                <a:effectLst/>
              </a:rPr>
            </a:br>
            <a:endParaRPr lang="en-US" sz="2400" i="1" kern="0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A13A27C-6A85-4DED-B513-CF0C7F364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066800"/>
            <a:ext cx="7543800" cy="44196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defRPr sz="3200">
                <a:solidFill>
                  <a:schemeClr val="bg2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sz="2600" kern="0" dirty="0">
                <a:solidFill>
                  <a:srgbClr val="00B0F0"/>
                </a:solidFill>
              </a:rPr>
              <a:t>A searchable database of federally supported biomedical research</a:t>
            </a:r>
          </a:p>
          <a:p>
            <a:pPr eaLnBrk="1" hangingPunct="1">
              <a:defRPr/>
            </a:pPr>
            <a:r>
              <a:rPr lang="en-US" sz="2600" kern="0" dirty="0"/>
              <a:t>Access reports, data, analyses, expenditures, results of NIH supported research activities</a:t>
            </a:r>
          </a:p>
          <a:p>
            <a:pPr eaLnBrk="1" hangingPunct="1">
              <a:defRPr/>
            </a:pPr>
            <a:r>
              <a:rPr lang="en-US" sz="2600" kern="0" dirty="0"/>
              <a:t>Identify, analyze IC research portfolios, funding patterns, funded investigators:</a:t>
            </a:r>
          </a:p>
          <a:p>
            <a:pPr marL="1022350" lvl="2" indent="-350838" eaLnBrk="1" hangingPunct="1">
              <a:defRPr/>
            </a:pPr>
            <a:r>
              <a:rPr lang="en-US" sz="2200" kern="0" dirty="0">
                <a:solidFill>
                  <a:schemeClr val="bg2"/>
                </a:solidFill>
              </a:rPr>
              <a:t>Identify areas with many or few funded projects</a:t>
            </a:r>
          </a:p>
          <a:p>
            <a:pPr marL="1022350" lvl="2" indent="-350838" eaLnBrk="1" hangingPunct="1">
              <a:defRPr/>
            </a:pPr>
            <a:r>
              <a:rPr lang="en-US" sz="2200" kern="0" dirty="0">
                <a:solidFill>
                  <a:schemeClr val="bg2"/>
                </a:solidFill>
              </a:rPr>
              <a:t>Identify NIH-funded investigators and their research</a:t>
            </a:r>
          </a:p>
          <a:p>
            <a:pPr marL="1022350" lvl="2" indent="-350838" eaLnBrk="1" hangingPunct="1">
              <a:defRPr/>
            </a:pPr>
            <a:r>
              <a:rPr lang="en-US" sz="2200" kern="0" dirty="0">
                <a:solidFill>
                  <a:schemeClr val="bg2"/>
                </a:solidFill>
              </a:rPr>
              <a:t>Identify potential mentors/collaborators</a:t>
            </a:r>
            <a:endParaRPr lang="en-US" sz="1700" kern="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title="A screen shot of the RePORT homepage with &quot;special reports&quot; selected in the navigation bar">
            <a:extLst>
              <a:ext uri="{FF2B5EF4-FFF2-40B4-BE49-F238E27FC236}">
                <a16:creationId xmlns:a16="http://schemas.microsoft.com/office/drawing/2014/main" id="{B08B5C0B-C7E6-C579-F183-9824B92C5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990600"/>
            <a:ext cx="6919913" cy="5160963"/>
          </a:xfrm>
          <a:prstGeom prst="rect">
            <a:avLst/>
          </a:prstGeom>
          <a:noFill/>
          <a:ln>
            <a:noFill/>
          </a:ln>
        </p:spPr>
      </p:pic>
      <p:sp>
        <p:nvSpPr>
          <p:cNvPr id="20483" name="TextBox 2">
            <a:extLst>
              <a:ext uri="{FF2B5EF4-FFF2-40B4-BE49-F238E27FC236}">
                <a16:creationId xmlns:a16="http://schemas.microsoft.com/office/drawing/2014/main" id="{FE8E7FB0-34EC-541E-6391-A4AA6B74B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0"/>
            <a:ext cx="6248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defRPr sz="3200">
                <a:solidFill>
                  <a:schemeClr val="bg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</a:pPr>
            <a:r>
              <a:rPr lang="en-US" altLang="en-US" sz="2800">
                <a:latin typeface="Times New Roman" panose="02020603050405020304" pitchFamily="18" charset="0"/>
              </a:rPr>
              <a:t>Start general…then more specific:</a:t>
            </a:r>
          </a:p>
          <a:p>
            <a:pPr>
              <a:spcBef>
                <a:spcPct val="0"/>
              </a:spcBef>
              <a:buClrTx/>
              <a:buSzTx/>
            </a:pPr>
            <a:r>
              <a:rPr lang="en-US" altLang="en-US" sz="2800">
                <a:latin typeface="Times New Roman" panose="02020603050405020304" pitchFamily="18" charset="0"/>
              </a:rPr>
              <a:t>Example:  Cancer </a:t>
            </a:r>
            <a:r>
              <a:rPr lang="en-US" altLang="en-US" sz="2800">
                <a:solidFill>
                  <a:schemeClr val="bg1"/>
                </a:solidFill>
                <a:hlinkClick r:id="rId3"/>
              </a:rPr>
              <a:t>https://report.nih.gov/</a:t>
            </a:r>
            <a:r>
              <a:rPr lang="en-US" altLang="en-US" sz="2800">
                <a:solidFill>
                  <a:schemeClr val="bg1"/>
                </a:solidFill>
              </a:rPr>
              <a:t>  </a:t>
            </a:r>
          </a:p>
          <a:p>
            <a:pPr>
              <a:spcBef>
                <a:spcPct val="0"/>
              </a:spcBef>
              <a:buClrTx/>
              <a:buSzTx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title="Screenshot of NIH RePORT &quot;Reports&quot; page">
            <a:extLst>
              <a:ext uri="{FF2B5EF4-FFF2-40B4-BE49-F238E27FC236}">
                <a16:creationId xmlns:a16="http://schemas.microsoft.com/office/drawing/2014/main" id="{D587F541-5041-1CB7-D70E-9FB22D9D93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/>
          <a:stretch/>
        </p:blipFill>
        <p:spPr bwMode="auto">
          <a:xfrm>
            <a:off x="1371600" y="381000"/>
            <a:ext cx="7162800" cy="515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>
            <a:extLst>
              <a:ext uri="{FF2B5EF4-FFF2-40B4-BE49-F238E27FC236}">
                <a16:creationId xmlns:a16="http://schemas.microsoft.com/office/drawing/2014/main" id="{F81570B8-2D47-6F80-E6A9-FB89C93A1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1000"/>
            <a:ext cx="58293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title="screenshot of RePORT homepage with RePORTER tab highlighted">
            <a:extLst>
              <a:ext uri="{FF2B5EF4-FFF2-40B4-BE49-F238E27FC236}">
                <a16:creationId xmlns:a16="http://schemas.microsoft.com/office/drawing/2014/main" id="{BEC31B76-6644-3D60-BFE4-D9B2842CB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685800"/>
            <a:ext cx="7467600" cy="4656138"/>
          </a:xfrm>
          <a:prstGeom prst="rect">
            <a:avLst/>
          </a:prstGeom>
          <a:noFill/>
          <a:ln>
            <a:noFill/>
          </a:ln>
        </p:spPr>
      </p:pic>
      <p:sp>
        <p:nvSpPr>
          <p:cNvPr id="23555" name="TextBox 2">
            <a:extLst>
              <a:ext uri="{FF2B5EF4-FFF2-40B4-BE49-F238E27FC236}">
                <a16:creationId xmlns:a16="http://schemas.microsoft.com/office/drawing/2014/main" id="{65F53D4B-9150-2462-CF0E-FDD69E1D4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257800"/>
            <a:ext cx="5915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defRPr sz="3200">
                <a:solidFill>
                  <a:schemeClr val="bg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</a:pPr>
            <a:r>
              <a:rPr lang="en-US" altLang="en-US" sz="2800">
                <a:latin typeface="Times New Roman" panose="02020603050405020304" pitchFamily="18" charset="0"/>
              </a:rPr>
              <a:t>Who and what NIH funds on this topic?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10421B-234C-38EF-D92D-1073EAB4EDAE}"/>
              </a:ext>
            </a:extLst>
          </p:cNvPr>
          <p:cNvSpPr txBox="1"/>
          <p:nvPr/>
        </p:nvSpPr>
        <p:spPr>
          <a:xfrm>
            <a:off x="1905000" y="381000"/>
            <a:ext cx="7648575" cy="4832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en-US" sz="2800" dirty="0">
                <a:solidFill>
                  <a:schemeClr val="bg2"/>
                </a:solidFill>
              </a:rPr>
              <a:t>Data &amp; Visualize</a:t>
            </a:r>
          </a:p>
          <a:p>
            <a:pPr lvl="2">
              <a:defRPr/>
            </a:pPr>
            <a:r>
              <a:rPr lang="en-US" sz="2800" dirty="0">
                <a:solidFill>
                  <a:schemeClr val="bg2"/>
                </a:solidFill>
              </a:rPr>
              <a:t>Circles</a:t>
            </a:r>
          </a:p>
          <a:p>
            <a:pPr lvl="2">
              <a:defRPr/>
            </a:pPr>
            <a:r>
              <a:rPr lang="en-US" sz="2800" dirty="0">
                <a:solidFill>
                  <a:schemeClr val="bg2"/>
                </a:solidFill>
              </a:rPr>
              <a:t>Summary by…….</a:t>
            </a:r>
          </a:p>
          <a:p>
            <a:pPr marL="457200" indent="-457200">
              <a:buFontTx/>
              <a:buAutoNum type="arabicPeriod" startAt="2"/>
              <a:defRPr/>
            </a:pPr>
            <a:r>
              <a:rPr lang="en-US" sz="2800" dirty="0">
                <a:solidFill>
                  <a:schemeClr val="bg2"/>
                </a:solidFill>
              </a:rPr>
              <a:t>Map</a:t>
            </a:r>
          </a:p>
          <a:p>
            <a:pPr>
              <a:defRPr/>
            </a:pPr>
            <a:r>
              <a:rPr lang="en-US" sz="2800" dirty="0">
                <a:solidFill>
                  <a:schemeClr val="bg2"/>
                </a:solidFill>
              </a:rPr>
              <a:t>	Sort by State</a:t>
            </a:r>
          </a:p>
          <a:p>
            <a:pPr marL="457200" indent="-457200">
              <a:buFontTx/>
              <a:buAutoNum type="arabicPeriod" startAt="3"/>
              <a:defRPr/>
            </a:pPr>
            <a:r>
              <a:rPr lang="en-US" sz="2800" dirty="0">
                <a:solidFill>
                  <a:schemeClr val="bg2"/>
                </a:solidFill>
              </a:rPr>
              <a:t>Publications</a:t>
            </a:r>
          </a:p>
          <a:p>
            <a:pPr marL="457200" indent="-457200">
              <a:buFontTx/>
              <a:buAutoNum type="arabicPeriod" startAt="3"/>
              <a:defRPr/>
            </a:pPr>
            <a:r>
              <a:rPr lang="en-US" sz="2800" dirty="0">
                <a:solidFill>
                  <a:schemeClr val="bg2"/>
                </a:solidFill>
              </a:rPr>
              <a:t>Clinical Studies</a:t>
            </a:r>
          </a:p>
          <a:p>
            <a:pPr marL="457200" indent="-457200">
              <a:buFontTx/>
              <a:buAutoNum type="arabicPeriod" startAt="3"/>
              <a:defRPr/>
            </a:pPr>
            <a:r>
              <a:rPr lang="en-US" sz="2800" dirty="0">
                <a:solidFill>
                  <a:schemeClr val="bg2"/>
                </a:solidFill>
              </a:rPr>
              <a:t>News &amp; More</a:t>
            </a:r>
          </a:p>
          <a:p>
            <a:pPr marL="457200" indent="-457200">
              <a:buFontTx/>
              <a:buAutoNum type="arabicPeriod" startAt="3"/>
              <a:defRPr/>
            </a:pPr>
            <a:endParaRPr lang="en-US" sz="2800" dirty="0">
              <a:solidFill>
                <a:schemeClr val="bg2"/>
              </a:solidFill>
            </a:endParaRPr>
          </a:p>
          <a:p>
            <a:pPr marL="457200" indent="-457200">
              <a:buFontTx/>
              <a:buAutoNum type="arabicPeriod" startAt="3"/>
              <a:defRPr/>
            </a:pPr>
            <a:endParaRPr lang="en-US" sz="2800" dirty="0">
              <a:solidFill>
                <a:schemeClr val="bg2"/>
              </a:solidFill>
            </a:endParaRP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Example: OHIO, UC, institutional training grants   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0C19C8-D183-225D-3DAD-953ACF0E1ABA}"/>
              </a:ext>
            </a:extLst>
          </p:cNvPr>
          <p:cNvSpPr txBox="1"/>
          <p:nvPr/>
        </p:nvSpPr>
        <p:spPr>
          <a:xfrm>
            <a:off x="2514600" y="685800"/>
            <a:ext cx="5449888" cy="6370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en-US" dirty="0">
                <a:solidFill>
                  <a:schemeClr val="bg1"/>
                </a:solidFill>
              </a:rPr>
              <a:t>Matchmaker</a:t>
            </a:r>
          </a:p>
          <a:p>
            <a:pPr lvl="1">
              <a:defRPr/>
            </a:pPr>
            <a:r>
              <a:rPr lang="en-US" dirty="0">
                <a:solidFill>
                  <a:schemeClr val="bg2"/>
                </a:solidFill>
              </a:rPr>
              <a:t> IC</a:t>
            </a:r>
          </a:p>
          <a:p>
            <a:pPr lvl="1">
              <a:defRPr/>
            </a:pPr>
            <a:r>
              <a:rPr lang="en-US" dirty="0">
                <a:solidFill>
                  <a:schemeClr val="bg2"/>
                </a:solidFill>
              </a:rPr>
              <a:t>Activity Code</a:t>
            </a:r>
          </a:p>
          <a:p>
            <a:pPr lvl="1">
              <a:defRPr/>
            </a:pPr>
            <a:r>
              <a:rPr lang="en-US" dirty="0">
                <a:solidFill>
                  <a:schemeClr val="bg2"/>
                </a:solidFill>
              </a:rPr>
              <a:t>Study Section</a:t>
            </a:r>
          </a:p>
          <a:p>
            <a:pPr lvl="1">
              <a:defRPr/>
            </a:pPr>
            <a:r>
              <a:rPr lang="en-US" dirty="0">
                <a:solidFill>
                  <a:schemeClr val="bg2"/>
                </a:solidFill>
              </a:rPr>
              <a:t>Match scores</a:t>
            </a:r>
          </a:p>
          <a:p>
            <a:pPr>
              <a:defRPr/>
            </a:pPr>
            <a:endParaRPr lang="en-US" dirty="0">
              <a:solidFill>
                <a:schemeClr val="bg2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2.  Individual Projects</a:t>
            </a:r>
          </a:p>
          <a:p>
            <a:pPr lvl="1">
              <a:defRPr/>
            </a:pPr>
            <a:r>
              <a:rPr lang="en-US" dirty="0">
                <a:solidFill>
                  <a:schemeClr val="bg2"/>
                </a:solidFill>
              </a:rPr>
              <a:t>Description</a:t>
            </a:r>
          </a:p>
          <a:p>
            <a:pPr lvl="1">
              <a:defRPr/>
            </a:pPr>
            <a:r>
              <a:rPr lang="en-US" dirty="0">
                <a:solidFill>
                  <a:schemeClr val="bg2"/>
                </a:solidFill>
              </a:rPr>
              <a:t>Details</a:t>
            </a:r>
          </a:p>
          <a:p>
            <a:pPr lvl="2">
              <a:defRPr/>
            </a:pPr>
            <a:r>
              <a:rPr lang="en-US" dirty="0">
                <a:solidFill>
                  <a:schemeClr val="bg2"/>
                </a:solidFill>
              </a:rPr>
              <a:t>PI,  NIH program officer, FOA, review panel</a:t>
            </a:r>
          </a:p>
          <a:p>
            <a:pPr lvl="1">
              <a:defRPr/>
            </a:pPr>
            <a:r>
              <a:rPr lang="en-US" dirty="0">
                <a:solidFill>
                  <a:schemeClr val="bg2"/>
                </a:solidFill>
              </a:rPr>
              <a:t>	Similar and nearby projects</a:t>
            </a:r>
          </a:p>
          <a:p>
            <a:pPr lvl="1">
              <a:defRPr/>
            </a:pPr>
            <a:endParaRPr lang="en-US" dirty="0">
              <a:solidFill>
                <a:schemeClr val="bg2"/>
              </a:solidFill>
            </a:endParaRPr>
          </a:p>
          <a:p>
            <a:pPr lvl="1">
              <a:defRPr/>
            </a:pPr>
            <a:endParaRPr lang="en-US" dirty="0">
              <a:solidFill>
                <a:schemeClr val="bg2"/>
              </a:solidFill>
            </a:endParaRPr>
          </a:p>
          <a:p>
            <a:pPr marL="914400" lvl="1" indent="-457200">
              <a:buFontTx/>
              <a:buAutoNum type="arabicPeriod"/>
              <a:defRPr/>
            </a:pPr>
            <a:endParaRPr lang="en-US" dirty="0">
              <a:solidFill>
                <a:schemeClr val="bg2"/>
              </a:solidFill>
            </a:endParaRPr>
          </a:p>
          <a:p>
            <a:pPr marL="914400" lvl="1" indent="-457200">
              <a:buFontTx/>
              <a:buAutoNum type="arabicPeriod"/>
              <a:defRPr/>
            </a:pPr>
            <a:endParaRPr lang="en-US" dirty="0">
              <a:solidFill>
                <a:schemeClr val="bg2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bg2"/>
                </a:solidFill>
              </a:rPr>
              <a:t>   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34E0CBA-47D5-23F9-7767-6454292F730B}"/>
              </a:ext>
            </a:extLst>
          </p:cNvPr>
          <p:cNvSpPr txBox="1"/>
          <p:nvPr/>
        </p:nvSpPr>
        <p:spPr>
          <a:xfrm>
            <a:off x="1905000" y="1066800"/>
            <a:ext cx="5943600" cy="397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bg2"/>
                </a:solidFill>
                <a:latin typeface="+mj-lt"/>
              </a:rPr>
              <a:t>Brief overview of NIH organization and kinds of grants (activity codes) and key nomenclature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bg2"/>
                </a:solidFill>
                <a:latin typeface="+mj-lt"/>
              </a:rPr>
              <a:t>How to search funded grants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solidFill>
                  <a:schemeClr val="bg2"/>
                </a:solidFill>
                <a:latin typeface="Calibri" pitchFamily="34" charset="0"/>
              </a:rPr>
              <a:t>Research Portfolio Online Report Tool (</a:t>
            </a:r>
            <a:r>
              <a:rPr lang="en-US" altLang="en-US" sz="2800" dirty="0" err="1">
                <a:solidFill>
                  <a:schemeClr val="bg2"/>
                </a:solidFill>
                <a:latin typeface="Calibri" pitchFamily="34" charset="0"/>
              </a:rPr>
              <a:t>RePORT</a:t>
            </a:r>
            <a:r>
              <a:rPr lang="en-US" altLang="en-US" sz="2800" dirty="0">
                <a:solidFill>
                  <a:schemeClr val="bg2"/>
                </a:solidFill>
                <a:latin typeface="Calibri" pitchFamily="34" charset="0"/>
              </a:rPr>
              <a:t>) (</a:t>
            </a:r>
            <a:r>
              <a:rPr lang="en-US" altLang="en-US" sz="2800" dirty="0">
                <a:solidFill>
                  <a:schemeClr val="bg2"/>
                </a:solidFill>
                <a:latin typeface="Calibri" pitchFamily="34" charset="0"/>
                <a:hlinkClick r:id="rId3"/>
              </a:rPr>
              <a:t>https://www.report.nih.gov/</a:t>
            </a:r>
            <a:r>
              <a:rPr lang="en-US" altLang="en-US" sz="2800" dirty="0">
                <a:solidFill>
                  <a:schemeClr val="bg2"/>
                </a:solidFill>
                <a:latin typeface="Calibri" pitchFamily="34" charset="0"/>
              </a:rPr>
              <a:t>)</a:t>
            </a:r>
            <a:endParaRPr lang="en-US" sz="2800" dirty="0">
              <a:solidFill>
                <a:schemeClr val="bg2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bg2"/>
                </a:solidFill>
                <a:latin typeface="+mj-lt"/>
              </a:rPr>
              <a:t>How to find funding opportunity announcements (FOA) of interest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BA546E7-F7A2-89C9-E543-F4F6EC6A8B3C}"/>
              </a:ext>
            </a:extLst>
          </p:cNvPr>
          <p:cNvSpPr txBox="1">
            <a:spLocks/>
          </p:cNvSpPr>
          <p:nvPr/>
        </p:nvSpPr>
        <p:spPr>
          <a:xfrm>
            <a:off x="2632075" y="76200"/>
            <a:ext cx="6477000" cy="6429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 PGothic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9pPr>
          </a:lstStyle>
          <a:p>
            <a:pPr>
              <a:defRPr/>
            </a:pPr>
            <a:endParaRPr lang="en-US" sz="4000" kern="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>
            <a:extLst>
              <a:ext uri="{FF2B5EF4-FFF2-40B4-BE49-F238E27FC236}">
                <a16:creationId xmlns:a16="http://schemas.microsoft.com/office/drawing/2014/main" id="{BBB36907-CAC5-993B-EB1E-0C97D7AA7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04800"/>
            <a:ext cx="29543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defRPr sz="3200">
                <a:solidFill>
                  <a:schemeClr val="bg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</a:pPr>
            <a:r>
              <a:rPr lang="en-US" altLang="en-US">
                <a:latin typeface="Times New Roman" panose="02020603050405020304" pitchFamily="18" charset="0"/>
              </a:rPr>
              <a:t>Federal Reporter</a:t>
            </a:r>
          </a:p>
          <a:p>
            <a:pPr>
              <a:spcBef>
                <a:spcPct val="0"/>
              </a:spcBef>
              <a:buClrTx/>
              <a:buSzTx/>
            </a:pPr>
            <a:endParaRPr lang="en-US" altLang="en-US" sz="24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59FFA240-23AC-A479-AFA7-BB0CD2697090}"/>
              </a:ext>
            </a:extLst>
          </p:cNvPr>
          <p:cNvSpPr txBox="1">
            <a:spLocks/>
          </p:cNvSpPr>
          <p:nvPr/>
        </p:nvSpPr>
        <p:spPr>
          <a:xfrm>
            <a:off x="1981200" y="1447800"/>
            <a:ext cx="5741988" cy="438943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defRPr sz="3200">
                <a:solidFill>
                  <a:schemeClr val="bg2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2400" kern="0" dirty="0">
                <a:hlinkClick r:id="rId2" tooltip="Link to the Federal RePORTER website"/>
              </a:rPr>
              <a:t>http://federalreporter.nih.gov/</a:t>
            </a:r>
            <a:endParaRPr lang="en-US" sz="2400" kern="0" dirty="0"/>
          </a:p>
          <a:p>
            <a:pPr>
              <a:defRPr/>
            </a:pPr>
            <a:endParaRPr lang="en-US" sz="2400" kern="0" dirty="0"/>
          </a:p>
          <a:p>
            <a:pPr>
              <a:defRPr/>
            </a:pPr>
            <a:r>
              <a:rPr lang="en-US" sz="2400" kern="0" dirty="0"/>
              <a:t>Trans-federal agency searchable database of science awards</a:t>
            </a:r>
          </a:p>
          <a:p>
            <a:pPr>
              <a:defRPr/>
            </a:pPr>
            <a:endParaRPr lang="en-US" sz="2400" kern="0" dirty="0"/>
          </a:p>
          <a:p>
            <a:pPr>
              <a:defRPr/>
            </a:pPr>
            <a:r>
              <a:rPr lang="en-US" sz="2400" kern="0" dirty="0">
                <a:hlinkClick r:id="rId3"/>
              </a:rPr>
              <a:t>https://worldreport.nih.gov/app/#!/</a:t>
            </a:r>
            <a:endParaRPr lang="en-US" sz="2400" kern="0" dirty="0"/>
          </a:p>
          <a:p>
            <a:pPr>
              <a:defRPr/>
            </a:pPr>
            <a:endParaRPr lang="en-US" sz="2400" kern="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A7F00-1492-6703-48F9-782F876FEAED}"/>
              </a:ext>
            </a:extLst>
          </p:cNvPr>
          <p:cNvSpPr txBox="1">
            <a:spLocks/>
          </p:cNvSpPr>
          <p:nvPr/>
        </p:nvSpPr>
        <p:spPr>
          <a:xfrm>
            <a:off x="1238250" y="381000"/>
            <a:ext cx="7886700" cy="13255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 PGothic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altLang="en-US" sz="4000" b="1" kern="0" dirty="0">
                <a:solidFill>
                  <a:schemeClr val="bg2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Funding Opportunities </a:t>
            </a:r>
          </a:p>
          <a:p>
            <a:pPr algn="ctr">
              <a:defRPr/>
            </a:pPr>
            <a:r>
              <a:rPr lang="en-US" altLang="en-US" sz="4000" b="1" kern="0" dirty="0">
                <a:solidFill>
                  <a:schemeClr val="bg2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kern="0" dirty="0">
                <a:solidFill>
                  <a:schemeClr val="bg2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(as they relate to your career stage, in particular)</a:t>
            </a:r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B3D74899-5585-E4F2-385C-0F388E3974F5}"/>
              </a:ext>
            </a:extLst>
          </p:cNvPr>
          <p:cNvSpPr txBox="1">
            <a:spLocks/>
          </p:cNvSpPr>
          <p:nvPr/>
        </p:nvSpPr>
        <p:spPr bwMode="auto">
          <a:xfrm>
            <a:off x="1900238" y="1219200"/>
            <a:ext cx="6562725" cy="4038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defRPr sz="3200">
                <a:solidFill>
                  <a:schemeClr val="bg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547688" indent="-27305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593725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096963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3716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rgbClr val="6899AA"/>
              </a:buClr>
              <a:buSzPct val="85000"/>
              <a:defRPr/>
            </a:pPr>
            <a:endParaRPr lang="en-US" altLang="en-US" sz="2800" dirty="0"/>
          </a:p>
          <a:p>
            <a:pPr lvl="1" eaLnBrk="1" hangingPunct="1">
              <a:buClr>
                <a:srgbClr val="6899AA"/>
              </a:buClr>
              <a:buSzPct val="70000"/>
              <a:buFont typeface="Wingdings" panose="05000000000000000000" pitchFamily="2" charset="2"/>
              <a:buChar char=""/>
              <a:defRPr/>
            </a:pPr>
            <a:r>
              <a:rPr lang="en-US" altLang="en-US" sz="2400" dirty="0">
                <a:solidFill>
                  <a:schemeClr val="bg2"/>
                </a:solidFill>
              </a:rPr>
              <a:t>Grants.gov  (</a:t>
            </a:r>
            <a:r>
              <a:rPr lang="en-US" altLang="en-US" sz="2400" dirty="0">
                <a:solidFill>
                  <a:schemeClr val="bg2"/>
                </a:solidFill>
                <a:hlinkClick r:id="rId2"/>
              </a:rPr>
              <a:t>https://www.grants.gov/</a:t>
            </a:r>
            <a:r>
              <a:rPr lang="en-US" altLang="en-US" sz="2400" dirty="0">
                <a:solidFill>
                  <a:schemeClr val="bg2"/>
                </a:solidFill>
              </a:rPr>
              <a:t>)</a:t>
            </a:r>
            <a:r>
              <a:rPr lang="en-US" altLang="en-US" sz="3200" dirty="0">
                <a:solidFill>
                  <a:schemeClr val="bg2"/>
                </a:solidFill>
                <a:latin typeface="Times New Roman" panose="02020603050405020304" pitchFamily="18" charset="0"/>
              </a:rPr>
              <a:t> . 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</a:rPr>
              <a:t>(Grants.gov is the federal-wide portal for advertising funding opportunities that is used by all federal grant-making agencies.)</a:t>
            </a:r>
          </a:p>
          <a:p>
            <a:pPr marL="274638" lvl="1" indent="0" eaLnBrk="1" hangingPunct="1">
              <a:buClr>
                <a:srgbClr val="6899AA"/>
              </a:buClr>
              <a:buSzPct val="70000"/>
              <a:buFontTx/>
              <a:buNone/>
              <a:defRPr/>
            </a:pPr>
            <a:endParaRPr lang="en-US" altLang="en-US" sz="2400" dirty="0">
              <a:solidFill>
                <a:schemeClr val="bg2"/>
              </a:solidFill>
            </a:endParaRPr>
          </a:p>
          <a:p>
            <a:pPr lvl="2" eaLnBrk="1" hangingPunct="1">
              <a:buClr>
                <a:srgbClr val="6899AA"/>
              </a:buClr>
              <a:buSzPct val="70000"/>
              <a:buFontTx/>
              <a:buNone/>
              <a:defRPr/>
            </a:pPr>
            <a:endParaRPr lang="en-US" altLang="en-US" sz="2000" dirty="0">
              <a:solidFill>
                <a:srgbClr val="00B050"/>
              </a:solidFill>
              <a:latin typeface="Times New Roman" panose="02020603050405020304" pitchFamily="18" charset="0"/>
            </a:endParaRPr>
          </a:p>
          <a:p>
            <a:pPr lvl="2" eaLnBrk="1" hangingPunct="1">
              <a:buClr>
                <a:srgbClr val="6899AA"/>
              </a:buClr>
              <a:buSzPct val="70000"/>
              <a:buFontTx/>
              <a:buNone/>
              <a:defRPr/>
            </a:pPr>
            <a:endParaRPr lang="en-US" altLang="en-US" sz="2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>
            <a:extLst>
              <a:ext uri="{FF2B5EF4-FFF2-40B4-BE49-F238E27FC236}">
                <a16:creationId xmlns:a16="http://schemas.microsoft.com/office/drawing/2014/main" id="{C8284F9B-D87A-4A1E-C37E-222C3B593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76200"/>
            <a:ext cx="66294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defRPr sz="3200">
                <a:solidFill>
                  <a:schemeClr val="bg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</a:pPr>
            <a:endParaRPr lang="en-US" altLang="en-US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What stage are you in your career?</a:t>
            </a:r>
          </a:p>
          <a:p>
            <a:pPr>
              <a:spcBef>
                <a:spcPct val="0"/>
              </a:spcBef>
              <a:buClrTx/>
              <a:buSzTx/>
            </a:pP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Are you a New or Early Stage Investigator?</a:t>
            </a:r>
          </a:p>
          <a:p>
            <a:pPr lvl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hlinkClick r:id="rId2"/>
              </a:rPr>
              <a:t>http://grants.nih.gov/grants/new_investigators/index.htm</a:t>
            </a: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</a:p>
          <a:p>
            <a:pPr>
              <a:spcBef>
                <a:spcPct val="0"/>
              </a:spcBef>
              <a:buClrTx/>
              <a:buSzTx/>
            </a:pPr>
            <a:endParaRPr lang="en-US" altLang="en-US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</a:pPr>
            <a:r>
              <a:rPr lang="en-US" altLang="en-US">
                <a:latin typeface="Times New Roman" panose="02020603050405020304" pitchFamily="18" charset="0"/>
              </a:rPr>
              <a:t>What the grants that you are eligible for based on  your career stage?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Placeholder 5" descr="Graphic - person looking down the road at different paths to take for research project, small business, trianing, and center grants">
            <a:extLst>
              <a:ext uri="{FF2B5EF4-FFF2-40B4-BE49-F238E27FC236}">
                <a16:creationId xmlns:a16="http://schemas.microsoft.com/office/drawing/2014/main" id="{FD4AB2CE-CEDB-B790-276D-CDDEF1925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12750"/>
            <a:ext cx="8534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699" name="Group 1" descr="Graphic - person looking down the road at different paths to take for research project, small business, trianing, and center grants">
            <a:extLst>
              <a:ext uri="{FF2B5EF4-FFF2-40B4-BE49-F238E27FC236}">
                <a16:creationId xmlns:a16="http://schemas.microsoft.com/office/drawing/2014/main" id="{17ED7926-BEFD-F09F-17F8-2E014C25F7AD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457200"/>
            <a:ext cx="5715000" cy="1973263"/>
            <a:chOff x="3276600" y="304800"/>
            <a:chExt cx="5715000" cy="197399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1021549-7777-53F0-A74B-E2BD6675289C}"/>
                </a:ext>
              </a:extLst>
            </p:cNvPr>
            <p:cNvSpPr txBox="1"/>
            <p:nvPr/>
          </p:nvSpPr>
          <p:spPr>
            <a:xfrm>
              <a:off x="3276600" y="381000"/>
              <a:ext cx="1295400" cy="646331"/>
            </a:xfrm>
            <a:prstGeom prst="rect">
              <a:avLst/>
            </a:prstGeom>
            <a:solidFill>
              <a:srgbClr val="FFC000"/>
            </a:solidFill>
            <a:effectLst>
              <a:innerShdw blurRad="63500" dist="50800" dir="81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000000"/>
                  </a:solidFill>
                </a:rPr>
                <a:t>Research  Projects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364A74F-03B6-2644-73F0-0282FF34FD26}"/>
                </a:ext>
              </a:extLst>
            </p:cNvPr>
            <p:cNvSpPr txBox="1"/>
            <p:nvPr/>
          </p:nvSpPr>
          <p:spPr>
            <a:xfrm>
              <a:off x="4953000" y="304800"/>
              <a:ext cx="1143000" cy="646331"/>
            </a:xfrm>
            <a:prstGeom prst="rect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000000"/>
                  </a:solidFill>
                </a:rPr>
                <a:t>Small Business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8758234-F96A-0149-7BA5-CC4B7C883C23}"/>
                </a:ext>
              </a:extLst>
            </p:cNvPr>
            <p:cNvSpPr txBox="1"/>
            <p:nvPr/>
          </p:nvSpPr>
          <p:spPr>
            <a:xfrm>
              <a:off x="6553200" y="381000"/>
              <a:ext cx="1638300" cy="923330"/>
            </a:xfrm>
            <a:prstGeom prst="rect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000000"/>
                  </a:solidFill>
                </a:rPr>
                <a:t>Training &amp; Career Development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442A58B-05A9-3929-B04C-9BCDEBB4796B}"/>
                </a:ext>
              </a:extLst>
            </p:cNvPr>
            <p:cNvSpPr txBox="1"/>
            <p:nvPr/>
          </p:nvSpPr>
          <p:spPr>
            <a:xfrm>
              <a:off x="7772400" y="1632466"/>
              <a:ext cx="1219200" cy="646331"/>
            </a:xfrm>
            <a:prstGeom prst="rect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000000"/>
                  </a:solidFill>
                </a:rPr>
                <a:t>Research Centers</a:t>
              </a:r>
            </a:p>
          </p:txBody>
        </p:sp>
      </p:grpSp>
      <p:sp>
        <p:nvSpPr>
          <p:cNvPr id="8" name="Title 5">
            <a:extLst>
              <a:ext uri="{FF2B5EF4-FFF2-40B4-BE49-F238E27FC236}">
                <a16:creationId xmlns:a16="http://schemas.microsoft.com/office/drawing/2014/main" id="{6ADD740C-A628-3FB8-1D5A-2553593908C0}"/>
              </a:ext>
            </a:extLst>
          </p:cNvPr>
          <p:cNvSpPr txBox="1">
            <a:spLocks/>
          </p:cNvSpPr>
          <p:nvPr/>
        </p:nvSpPr>
        <p:spPr bwMode="auto">
          <a:xfrm>
            <a:off x="1385888" y="5029200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lIns="0" tIns="91440" rIns="0" bIns="91440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345884"/>
                </a:solidFill>
                <a:latin typeface="Arial" charset="0"/>
                <a:ea typeface="Arial" charset="0"/>
                <a:cs typeface="Arial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345884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345884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345884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345884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345884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345884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345884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345884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en-US" sz="2400" dirty="0">
                <a:solidFill>
                  <a:schemeClr val="bg2"/>
                </a:solidFill>
                <a:latin typeface="+mj-lt"/>
              </a:rPr>
              <a:t>Identify Right Type of Grant for Your Idea (and you)?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>
            <a:extLst>
              <a:ext uri="{FF2B5EF4-FFF2-40B4-BE49-F238E27FC236}">
                <a16:creationId xmlns:a16="http://schemas.microsoft.com/office/drawing/2014/main" id="{EEA8A61D-0966-6824-7E03-D70E73CAE5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7848600" cy="451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1">
            <a:extLst>
              <a:ext uri="{FF2B5EF4-FFF2-40B4-BE49-F238E27FC236}">
                <a16:creationId xmlns:a16="http://schemas.microsoft.com/office/drawing/2014/main" id="{27590F2B-0733-0CC2-C08D-B6FC63050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4900" y="5867400"/>
            <a:ext cx="3343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defRPr sz="3200">
                <a:solidFill>
                  <a:schemeClr val="bg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</a:pPr>
            <a:r>
              <a:rPr lang="en-US" altLang="en-US" sz="2400">
                <a:latin typeface="Times New Roman" panose="02020603050405020304" pitchFamily="18" charset="0"/>
                <a:hlinkClick r:id="rId3"/>
              </a:rPr>
              <a:t>https://www.grants.gov/</a:t>
            </a:r>
            <a:r>
              <a:rPr lang="en-US" altLang="en-US">
                <a:latin typeface="Times New Roman" panose="02020603050405020304" pitchFamily="18" charset="0"/>
              </a:rPr>
              <a:t> 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D32A7-5470-ABBC-201A-DF7E8C784E95}"/>
              </a:ext>
            </a:extLst>
          </p:cNvPr>
          <p:cNvSpPr txBox="1">
            <a:spLocks/>
          </p:cNvSpPr>
          <p:nvPr/>
        </p:nvSpPr>
        <p:spPr>
          <a:xfrm>
            <a:off x="914400" y="76200"/>
            <a:ext cx="8153400" cy="7588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 PGothic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sz="2800" kern="0" dirty="0"/>
              <a:t>Types of </a:t>
            </a:r>
            <a:br>
              <a:rPr lang="en-US" sz="2800" kern="0" dirty="0"/>
            </a:br>
            <a:r>
              <a:rPr lang="en-US" sz="2800" kern="0" dirty="0"/>
              <a:t>Notices of Funding Opportunity (NOFOs)</a:t>
            </a:r>
          </a:p>
        </p:txBody>
      </p:sp>
      <p:graphicFrame>
        <p:nvGraphicFramePr>
          <p:cNvPr id="3" name="Group 58" descr="Program announcements -&#10;Highlights areas of focus&#10;Usually ongoing (3 yrs)&#10;Often use standard receipt dates&#10;&#10; Requests for Applications &#10;Narrowly defined scope&#10;Usually single receipt date &#10;Set aside funds&#10;IC usually convenes review panel&#10;&#10;Parent Announcements&#10;Type of program announcement&#10;Generally span the breadth of NIH mission&#10;By activity code (R01, R03, etc)&#10;For “investigator initiated” or “unsolicited” research ideas&#10;&#10;">
            <a:extLst>
              <a:ext uri="{FF2B5EF4-FFF2-40B4-BE49-F238E27FC236}">
                <a16:creationId xmlns:a16="http://schemas.microsoft.com/office/drawing/2014/main" id="{584AF608-6537-89AF-4138-2CC414A0D91E}"/>
              </a:ext>
            </a:extLst>
          </p:cNvPr>
          <p:cNvGraphicFramePr>
            <a:graphicFrameLocks noGrp="1"/>
          </p:cNvGraphicFramePr>
          <p:nvPr/>
        </p:nvGraphicFramePr>
        <p:xfrm>
          <a:off x="1462088" y="1066800"/>
          <a:ext cx="7605712" cy="5380038"/>
        </p:xfrm>
        <a:graphic>
          <a:graphicData uri="http://schemas.openxmlformats.org/drawingml/2006/table">
            <a:tbl>
              <a:tblPr firstRow="1"/>
              <a:tblGrid>
                <a:gridCol w="2489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6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95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Type of FOA</a:t>
                      </a:r>
                    </a:p>
                  </a:txBody>
                  <a:tcPr marL="91435" marR="91435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Description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1435" marR="91435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31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Program Announcements (PA, PAR, PAS)</a:t>
                      </a:r>
                    </a:p>
                  </a:txBody>
                  <a:tcPr marL="91435" marR="91435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Highlights areas of focus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Often use standard receipt dates</a:t>
                      </a:r>
                    </a:p>
                  </a:txBody>
                  <a:tcPr marL="91435" marR="91435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Requests for Applications (RFA)</a:t>
                      </a:r>
                    </a:p>
                  </a:txBody>
                  <a:tcPr marL="91435" marR="91435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Narrowly defined scope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Usually single receipt date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Set aside funds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IC usually convenes review panel</a:t>
                      </a:r>
                    </a:p>
                  </a:txBody>
                  <a:tcPr marL="91435" marR="91435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25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Parent Announcements</a:t>
                      </a:r>
                    </a:p>
                  </a:txBody>
                  <a:tcPr marL="91435" marR="91435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Type of program announcement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Generally span the breadth of NIH mission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By activity code (R01, R03,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etc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For “investigator initiated” or “unsolicited” research ideas</a:t>
                      </a:r>
                    </a:p>
                  </a:txBody>
                  <a:tcPr marL="91435" marR="91435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>
            <a:extLst>
              <a:ext uri="{FF2B5EF4-FFF2-40B4-BE49-F238E27FC236}">
                <a16:creationId xmlns:a16="http://schemas.microsoft.com/office/drawing/2014/main" id="{9C8A87DF-7F13-498C-B976-4037824B6A03}"/>
              </a:ext>
            </a:extLst>
          </p:cNvPr>
          <p:cNvSpPr>
            <a:spLocks/>
          </p:cNvSpPr>
          <p:nvPr/>
        </p:nvSpPr>
        <p:spPr bwMode="auto">
          <a:xfrm>
            <a:off x="1219200" y="914400"/>
            <a:ext cx="7848600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defRPr sz="3200">
                <a:solidFill>
                  <a:schemeClr val="bg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</a:pPr>
            <a:r>
              <a:rPr lang="en-US" altLang="en-US" sz="2400" dirty="0">
                <a:latin typeface="Times New Roman" panose="02020603050405020304" pitchFamily="18" charset="0"/>
              </a:rPr>
              <a:t>An NIH-wide FOA enabling applicants to electronically submit investigator-initiated grant application for a specific activity code, e.g., 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Research Project Grant (Parent R01).</a:t>
            </a:r>
          </a:p>
          <a:p>
            <a:pPr>
              <a:spcBef>
                <a:spcPct val="0"/>
              </a:spcBef>
              <a:buClrTx/>
              <a:buSzTx/>
            </a:pPr>
            <a:r>
              <a:rPr lang="en-US" altLang="en-US" sz="1800" dirty="0">
                <a:latin typeface="Times New Roman" panose="02020603050405020304" pitchFamily="18" charset="0"/>
              </a:rPr>
              <a:t>(ICs may not participate in all Parent Announcements) </a:t>
            </a:r>
          </a:p>
          <a:p>
            <a:pPr>
              <a:spcBef>
                <a:spcPct val="0"/>
              </a:spcBef>
              <a:buClrTx/>
              <a:buSzTx/>
            </a:pPr>
            <a:endParaRPr lang="en-US" altLang="en-US" sz="1800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</a:pPr>
            <a:r>
              <a:rPr lang="en-US" altLang="en-US" sz="2400" dirty="0">
                <a:latin typeface="Times New Roman" panose="02020603050405020304" pitchFamily="18" charset="0"/>
              </a:rPr>
              <a:t>Most of the applications researchers submit fall into this category of </a:t>
            </a:r>
            <a:r>
              <a:rPr lang="en-US" altLang="en-US" sz="2400" b="1" dirty="0">
                <a:latin typeface="Times New Roman" panose="02020603050405020304" pitchFamily="18" charset="0"/>
              </a:rPr>
              <a:t>Unsolicited, Investigator-Initiated Research directed in response to p</a:t>
            </a:r>
            <a:r>
              <a:rPr lang="en-US" altLang="en-US" sz="2400" dirty="0">
                <a:latin typeface="Times New Roman" panose="02020603050405020304" pitchFamily="18" charset="0"/>
              </a:rPr>
              <a:t>rogram announcements (PAs) Investigator-initiated means you create an application in any area of science NIH supports. </a:t>
            </a:r>
          </a:p>
          <a:p>
            <a:pPr>
              <a:spcBef>
                <a:spcPct val="0"/>
              </a:spcBef>
              <a:buClrTx/>
              <a:buSzTx/>
            </a:pPr>
            <a:endParaRPr lang="en-US" altLang="en-US" sz="2400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</a:pPr>
            <a:r>
              <a:rPr lang="en-US" altLang="en-US" sz="2400" dirty="0">
                <a:latin typeface="Times New Roman" panose="02020603050405020304" pitchFamily="18" charset="0"/>
              </a:rPr>
              <a:t>List of all Parent Announcements:</a:t>
            </a:r>
          </a:p>
          <a:p>
            <a:pPr>
              <a:spcBef>
                <a:spcPct val="0"/>
              </a:spcBef>
              <a:buClrTx/>
              <a:buSzTx/>
            </a:pPr>
            <a:r>
              <a:rPr lang="en-US" altLang="en-US" sz="2400" dirty="0">
                <a:latin typeface="Times New Roman" panose="02020603050405020304" pitchFamily="18" charset="0"/>
              </a:rPr>
              <a:t>  </a:t>
            </a:r>
            <a:r>
              <a:rPr lang="en-US" altLang="en-US" sz="2000" dirty="0">
                <a:latin typeface="Times New Roman" panose="02020603050405020304" pitchFamily="18" charset="0"/>
              </a:rPr>
              <a:t>(</a:t>
            </a:r>
            <a:r>
              <a:rPr lang="en-US" altLang="en-US" sz="2000" dirty="0">
                <a:latin typeface="Times New Roman" panose="02020603050405020304" pitchFamily="18" charset="0"/>
                <a:hlinkClick r:id="rId2"/>
              </a:rPr>
              <a:t>https://grants.nih.gov/grants/guide/parent_announcements.htm</a:t>
            </a:r>
            <a:r>
              <a:rPr lang="en-US" altLang="en-US" sz="2000" dirty="0">
                <a:latin typeface="Times New Roman" panose="02020603050405020304" pitchFamily="18" charset="0"/>
              </a:rPr>
              <a:t>)</a:t>
            </a:r>
          </a:p>
          <a:p>
            <a:pPr>
              <a:spcBef>
                <a:spcPct val="0"/>
              </a:spcBef>
              <a:buClrTx/>
              <a:buSzTx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FB03AE2-F713-BBBA-2FE4-F3A8FE70512A}"/>
              </a:ext>
            </a:extLst>
          </p:cNvPr>
          <p:cNvSpPr txBox="1">
            <a:spLocks/>
          </p:cNvSpPr>
          <p:nvPr/>
        </p:nvSpPr>
        <p:spPr>
          <a:xfrm>
            <a:off x="2209800" y="228600"/>
            <a:ext cx="4876800" cy="6429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 PGothic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kern="0" dirty="0">
                <a:solidFill>
                  <a:srgbClr val="00B0F0"/>
                </a:solidFill>
              </a:rPr>
              <a:t>Parent Announcements</a:t>
            </a:r>
            <a:r>
              <a:rPr lang="en-US" kern="0" dirty="0"/>
              <a:t>	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>
            <a:extLst>
              <a:ext uri="{FF2B5EF4-FFF2-40B4-BE49-F238E27FC236}">
                <a16:creationId xmlns:a16="http://schemas.microsoft.com/office/drawing/2014/main" id="{06A98BCC-0C6F-2EE8-9E56-6AB93EE6D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609600"/>
            <a:ext cx="6629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defRPr sz="3200">
                <a:solidFill>
                  <a:schemeClr val="bg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</a:pPr>
            <a:r>
              <a:rPr lang="en-US" altLang="en-US" sz="3600">
                <a:solidFill>
                  <a:schemeClr val="bg1"/>
                </a:solidFill>
              </a:rPr>
              <a:t>Investigator-Initiated Research</a:t>
            </a:r>
          </a:p>
          <a:p>
            <a:pPr>
              <a:spcBef>
                <a:spcPct val="0"/>
              </a:spcBef>
              <a:buClrTx/>
              <a:buSzTx/>
            </a:pPr>
            <a:r>
              <a:rPr lang="en-US" altLang="en-US"/>
              <a:t> </a:t>
            </a:r>
          </a:p>
          <a:p>
            <a:pPr>
              <a:spcBef>
                <a:spcPct val="0"/>
              </a:spcBef>
              <a:buClrTx/>
              <a:buSzTx/>
            </a:pPr>
            <a:r>
              <a:rPr lang="en-US" altLang="en-US"/>
              <a:t>•  Program Announcements (PA)</a:t>
            </a:r>
          </a:p>
          <a:p>
            <a:pPr>
              <a:spcBef>
                <a:spcPct val="0"/>
              </a:spcBef>
              <a:buClrTx/>
              <a:buSzTx/>
            </a:pPr>
            <a:r>
              <a:rPr lang="en-US" altLang="en-US"/>
              <a:t>•  Unsolicited from general </a:t>
            </a:r>
          </a:p>
          <a:p>
            <a:pPr>
              <a:spcBef>
                <a:spcPct val="0"/>
              </a:spcBef>
              <a:buClrTx/>
              <a:buSzTx/>
            </a:pPr>
            <a:r>
              <a:rPr lang="en-US" altLang="en-US"/>
              <a:t>institute 	extramural budget</a:t>
            </a:r>
          </a:p>
          <a:p>
            <a:pPr>
              <a:spcBef>
                <a:spcPct val="0"/>
              </a:spcBef>
              <a:buClrTx/>
              <a:buSzTx/>
            </a:pPr>
            <a:r>
              <a:rPr lang="en-US" altLang="en-US"/>
              <a:t>•   R01, R21, R03 </a:t>
            </a:r>
          </a:p>
          <a:p>
            <a:pPr>
              <a:spcBef>
                <a:spcPct val="0"/>
              </a:spcBef>
              <a:buClrTx/>
              <a:buSzTx/>
            </a:pPr>
            <a:r>
              <a:rPr lang="en-US" altLang="en-US"/>
              <a:t>•   ~ 80% of awards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488B99-1D5E-7AC6-44EF-C222DF671FB0}"/>
              </a:ext>
            </a:extLst>
          </p:cNvPr>
          <p:cNvSpPr/>
          <p:nvPr/>
        </p:nvSpPr>
        <p:spPr>
          <a:xfrm>
            <a:off x="1524000" y="762000"/>
            <a:ext cx="6858000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</a:rPr>
              <a:t>Advantages of Investigator-Initiated Applications</a:t>
            </a:r>
          </a:p>
          <a:p>
            <a:pPr>
              <a:defRPr/>
            </a:pPr>
            <a:endParaRPr lang="en-US" b="1" dirty="0">
              <a:solidFill>
                <a:schemeClr val="bg2"/>
              </a:solidFill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dirty="0">
                <a:solidFill>
                  <a:schemeClr val="bg2"/>
                </a:solidFill>
              </a:rPr>
              <a:t>Leeway to generate your own ideas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dirty="0">
                <a:solidFill>
                  <a:schemeClr val="bg2"/>
                </a:solidFill>
              </a:rPr>
              <a:t>Center your research within your own interests and expertise.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dirty="0">
                <a:solidFill>
                  <a:schemeClr val="bg2"/>
                </a:solidFill>
              </a:rPr>
              <a:t>You can also control when you apply. (Most program announcements (PAs) have multiple receipt dates, so you have more flexibility to apply when it's best for you.)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>
            <a:extLst>
              <a:ext uri="{FF2B5EF4-FFF2-40B4-BE49-F238E27FC236}">
                <a16:creationId xmlns:a16="http://schemas.microsoft.com/office/drawing/2014/main" id="{7ED27A93-4FE7-7B33-50DF-CD85A20DD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57200"/>
            <a:ext cx="6324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defRPr sz="3200">
                <a:solidFill>
                  <a:schemeClr val="bg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</a:pPr>
            <a:r>
              <a:rPr lang="en-US" altLang="en-US" b="1">
                <a:solidFill>
                  <a:schemeClr val="bg1"/>
                </a:solidFill>
              </a:rPr>
              <a:t>Request for Applications (RFA)</a:t>
            </a:r>
          </a:p>
          <a:p>
            <a:pPr>
              <a:spcBef>
                <a:spcPct val="0"/>
              </a:spcBef>
              <a:buClrTx/>
              <a:buSzTx/>
            </a:pPr>
            <a:endParaRPr lang="en-US" altLang="en-US" sz="2400"/>
          </a:p>
          <a:p>
            <a:pPr>
              <a:spcBef>
                <a:spcPct val="0"/>
              </a:spcBef>
              <a:buClrTx/>
              <a:buSzTx/>
            </a:pPr>
            <a:r>
              <a:rPr lang="en-US" altLang="en-US" sz="2400"/>
              <a:t>•  Solicited; set-aside of funds for a certain number of awards</a:t>
            </a:r>
          </a:p>
          <a:p>
            <a:pPr>
              <a:spcBef>
                <a:spcPct val="0"/>
              </a:spcBef>
              <a:buClrTx/>
              <a:buSzTx/>
            </a:pPr>
            <a:r>
              <a:rPr lang="en-US" altLang="en-US" sz="2400"/>
              <a:t>•  One-time competition to stimulate research in a priority area </a:t>
            </a:r>
          </a:p>
          <a:p>
            <a:pPr>
              <a:spcBef>
                <a:spcPct val="0"/>
              </a:spcBef>
              <a:buClrTx/>
              <a:buSzTx/>
            </a:pPr>
            <a:r>
              <a:rPr lang="en-US" altLang="en-US" sz="2400"/>
              <a:t>•  R01, R21, R03, P01, Cooperative Agreement</a:t>
            </a:r>
          </a:p>
          <a:p>
            <a:pPr>
              <a:spcBef>
                <a:spcPct val="0"/>
              </a:spcBef>
              <a:buClrTx/>
              <a:buSzTx/>
            </a:pPr>
            <a:r>
              <a:rPr lang="en-US" altLang="en-US" sz="2400"/>
              <a:t>•  If an RFA submission is not successful, a subsequent application  should be submitted as a new application, not a resubmission </a:t>
            </a:r>
          </a:p>
          <a:p>
            <a:pPr>
              <a:spcBef>
                <a:spcPct val="0"/>
              </a:spcBef>
              <a:buClrTx/>
              <a:buSzTx/>
            </a:pPr>
            <a:r>
              <a:rPr lang="en-US" altLang="en-US" sz="2400"/>
              <a:t>•  ~ 10% of awards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2">
            <a:extLst>
              <a:ext uri="{FF2B5EF4-FFF2-40B4-BE49-F238E27FC236}">
                <a16:creationId xmlns:a16="http://schemas.microsoft.com/office/drawing/2014/main" id="{C7E5EEBA-9934-BCAA-3D44-57DE09C83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551863" y="6065838"/>
            <a:ext cx="363537" cy="3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defRPr sz="3200">
                <a:solidFill>
                  <a:schemeClr val="bg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</a:pPr>
            <a:fld id="{A7761D0B-0D2E-134D-AE91-4F49DA3D2B1B}" type="slidenum"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</a:pPr>
              <a:t>3</a:t>
            </a:fld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219" name="Content Placeholder 4">
            <a:extLst>
              <a:ext uri="{FF2B5EF4-FFF2-40B4-BE49-F238E27FC236}">
                <a16:creationId xmlns:a16="http://schemas.microsoft.com/office/drawing/2014/main" id="{B798A073-9E33-A16A-38BB-A42198753F52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912813"/>
            <a:ext cx="420052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NCI Logo">
            <a:hlinkClick r:id="rId3"/>
            <a:extLst>
              <a:ext uri="{FF2B5EF4-FFF2-40B4-BE49-F238E27FC236}">
                <a16:creationId xmlns:a16="http://schemas.microsoft.com/office/drawing/2014/main" id="{20DA6058-506A-4009-DE27-BA443B207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3032125"/>
            <a:ext cx="4572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NEI logo">
            <a:hlinkClick r:id="rId5"/>
            <a:extLst>
              <a:ext uri="{FF2B5EF4-FFF2-40B4-BE49-F238E27FC236}">
                <a16:creationId xmlns:a16="http://schemas.microsoft.com/office/drawing/2014/main" id="{8D821E7B-6740-D31B-D542-FF697FC19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2498725"/>
            <a:ext cx="4191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NHLBI logo">
            <a:hlinkClick r:id="rId7"/>
            <a:extLst>
              <a:ext uri="{FF2B5EF4-FFF2-40B4-BE49-F238E27FC236}">
                <a16:creationId xmlns:a16="http://schemas.microsoft.com/office/drawing/2014/main" id="{E1EE5C08-7386-ED47-41C5-1BC054969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038" y="1736725"/>
            <a:ext cx="7239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NHGRI logo">
            <a:hlinkClick r:id="rId9"/>
            <a:extLst>
              <a:ext uri="{FF2B5EF4-FFF2-40B4-BE49-F238E27FC236}">
                <a16:creationId xmlns:a16="http://schemas.microsoft.com/office/drawing/2014/main" id="{72ED38DC-2BBF-A69E-5102-7A8B01509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1127125"/>
            <a:ext cx="4286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NIA logo">
            <a:hlinkClick r:id="rId11"/>
            <a:extLst>
              <a:ext uri="{FF2B5EF4-FFF2-40B4-BE49-F238E27FC236}">
                <a16:creationId xmlns:a16="http://schemas.microsoft.com/office/drawing/2014/main" id="{C8C7E10A-CC8A-4E17-9FE6-ABF78E3AD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38" y="1127125"/>
            <a:ext cx="571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 descr="NIAAA logo">
            <a:hlinkClick r:id="rId13"/>
            <a:extLst>
              <a:ext uri="{FF2B5EF4-FFF2-40B4-BE49-F238E27FC236}">
                <a16:creationId xmlns:a16="http://schemas.microsoft.com/office/drawing/2014/main" id="{D1E24143-5E26-4607-DFF8-03629F52B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038" y="1127125"/>
            <a:ext cx="7239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 descr="NIAID logo">
            <a:hlinkClick r:id="rId15"/>
            <a:extLst>
              <a:ext uri="{FF2B5EF4-FFF2-40B4-BE49-F238E27FC236}">
                <a16:creationId xmlns:a16="http://schemas.microsoft.com/office/drawing/2014/main" id="{6B881EE5-7F1C-82BD-36A5-B8ED94A44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1050925"/>
            <a:ext cx="4286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1" descr="NIAMS logo">
            <a:hlinkClick r:id="rId17"/>
            <a:extLst>
              <a:ext uri="{FF2B5EF4-FFF2-40B4-BE49-F238E27FC236}">
                <a16:creationId xmlns:a16="http://schemas.microsoft.com/office/drawing/2014/main" id="{6B891B16-243D-6BBB-C181-3F8FBE8EC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8" y="1104900"/>
            <a:ext cx="9525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2" descr="NIBIB logo">
            <a:hlinkClick r:id="rId19"/>
            <a:extLst>
              <a:ext uri="{FF2B5EF4-FFF2-40B4-BE49-F238E27FC236}">
                <a16:creationId xmlns:a16="http://schemas.microsoft.com/office/drawing/2014/main" id="{1093E083-C4E9-525D-1BB0-E2896041C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238" y="1736725"/>
            <a:ext cx="4667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3" descr="NICHD logo">
            <a:hlinkClick r:id="rId21"/>
            <a:extLst>
              <a:ext uri="{FF2B5EF4-FFF2-40B4-BE49-F238E27FC236}">
                <a16:creationId xmlns:a16="http://schemas.microsoft.com/office/drawing/2014/main" id="{E144709A-49C4-51A6-8D02-1960E172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38" y="5241925"/>
            <a:ext cx="9525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14" descr="NIDCD logo">
            <a:hlinkClick r:id="rId23"/>
            <a:extLst>
              <a:ext uri="{FF2B5EF4-FFF2-40B4-BE49-F238E27FC236}">
                <a16:creationId xmlns:a16="http://schemas.microsoft.com/office/drawing/2014/main" id="{00AF1A09-124B-02B4-5024-484FABC39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38" y="4556125"/>
            <a:ext cx="7239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15" descr="NIDCR logo">
            <a:hlinkClick r:id="rId25"/>
            <a:extLst>
              <a:ext uri="{FF2B5EF4-FFF2-40B4-BE49-F238E27FC236}">
                <a16:creationId xmlns:a16="http://schemas.microsoft.com/office/drawing/2014/main" id="{A6CD8AD9-8F45-09CB-43BA-8A2CC8E4B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038" y="4022725"/>
            <a:ext cx="4286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16" descr="NIDDK logo">
            <a:hlinkClick r:id="rId27"/>
            <a:extLst>
              <a:ext uri="{FF2B5EF4-FFF2-40B4-BE49-F238E27FC236}">
                <a16:creationId xmlns:a16="http://schemas.microsoft.com/office/drawing/2014/main" id="{F8832505-8122-5D1E-C879-477474DFC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38" y="4251325"/>
            <a:ext cx="962025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17" descr="NIDA logo">
            <a:hlinkClick r:id="rId29"/>
            <a:extLst>
              <a:ext uri="{FF2B5EF4-FFF2-40B4-BE49-F238E27FC236}">
                <a16:creationId xmlns:a16="http://schemas.microsoft.com/office/drawing/2014/main" id="{62BEB8B3-57FD-888F-7422-4CC688D50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38" y="5241925"/>
            <a:ext cx="5715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Picture 18" descr="NIEHS logo">
            <a:hlinkClick r:id="rId31"/>
            <a:extLst>
              <a:ext uri="{FF2B5EF4-FFF2-40B4-BE49-F238E27FC236}">
                <a16:creationId xmlns:a16="http://schemas.microsoft.com/office/drawing/2014/main" id="{0574336D-38AA-B1E7-9819-99E538761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638" y="5165725"/>
            <a:ext cx="4762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19" descr="NIGMS logo">
            <a:hlinkClick r:id="rId33"/>
            <a:extLst>
              <a:ext uri="{FF2B5EF4-FFF2-40B4-BE49-F238E27FC236}">
                <a16:creationId xmlns:a16="http://schemas.microsoft.com/office/drawing/2014/main" id="{522D765D-C07F-8411-4C39-5C2372D13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438" y="5165725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Picture 20" descr="NIMH logo">
            <a:hlinkClick r:id="rId35"/>
            <a:extLst>
              <a:ext uri="{FF2B5EF4-FFF2-40B4-BE49-F238E27FC236}">
                <a16:creationId xmlns:a16="http://schemas.microsoft.com/office/drawing/2014/main" id="{B985DDD7-6451-95FA-D442-CF17BAC5C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3565525"/>
            <a:ext cx="5715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7" name="Picture 21" descr="NINDS logo">
            <a:hlinkClick r:id="rId37"/>
            <a:extLst>
              <a:ext uri="{FF2B5EF4-FFF2-40B4-BE49-F238E27FC236}">
                <a16:creationId xmlns:a16="http://schemas.microsoft.com/office/drawing/2014/main" id="{C0A79D6F-24F6-EB65-D8FD-72DFC3228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8" y="4556125"/>
            <a:ext cx="4762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8" name="Picture 22" descr="NINR logo">
            <a:hlinkClick r:id="rId39"/>
            <a:extLst>
              <a:ext uri="{FF2B5EF4-FFF2-40B4-BE49-F238E27FC236}">
                <a16:creationId xmlns:a16="http://schemas.microsoft.com/office/drawing/2014/main" id="{CD77254A-A8F4-D420-52B1-04821AF1D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4098925"/>
            <a:ext cx="6000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9" name="Picture 23" descr="NLM logo">
            <a:hlinkClick r:id="rId41"/>
            <a:extLst>
              <a:ext uri="{FF2B5EF4-FFF2-40B4-BE49-F238E27FC236}">
                <a16:creationId xmlns:a16="http://schemas.microsoft.com/office/drawing/2014/main" id="{60D460F3-3DBE-E1D1-71EF-9EC9C1B84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4175125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0" name="Picture 24" descr="CIT logo">
            <a:hlinkClick r:id="rId43"/>
            <a:extLst>
              <a:ext uri="{FF2B5EF4-FFF2-40B4-BE49-F238E27FC236}">
                <a16:creationId xmlns:a16="http://schemas.microsoft.com/office/drawing/2014/main" id="{DC07921C-0E44-7B4F-10E0-B6B32CD40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8" y="4784725"/>
            <a:ext cx="381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1" name="Picture 25" descr="CSR logo">
            <a:hlinkClick r:id="rId45"/>
            <a:extLst>
              <a:ext uri="{FF2B5EF4-FFF2-40B4-BE49-F238E27FC236}">
                <a16:creationId xmlns:a16="http://schemas.microsoft.com/office/drawing/2014/main" id="{6A98751C-B3CF-52CE-75C6-093BB7A12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4632325"/>
            <a:ext cx="9620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2" name="Picture 26" descr="FIC logo">
            <a:hlinkClick r:id="rId47"/>
            <a:extLst>
              <a:ext uri="{FF2B5EF4-FFF2-40B4-BE49-F238E27FC236}">
                <a16:creationId xmlns:a16="http://schemas.microsoft.com/office/drawing/2014/main" id="{5292444A-8BBC-FCD1-BD53-DF47AF57A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238" y="2422525"/>
            <a:ext cx="4286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3" name="Picture 27" descr="NCCAM logo">
            <a:hlinkClick r:id="rId49"/>
            <a:extLst>
              <a:ext uri="{FF2B5EF4-FFF2-40B4-BE49-F238E27FC236}">
                <a16:creationId xmlns:a16="http://schemas.microsoft.com/office/drawing/2014/main" id="{A0AFDE73-D2BC-5E42-A1FC-53BDE78B3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38" y="3184525"/>
            <a:ext cx="6667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4" name="Picture 28" descr="NCMHD logo">
            <a:hlinkClick r:id="rId51"/>
            <a:extLst>
              <a:ext uri="{FF2B5EF4-FFF2-40B4-BE49-F238E27FC236}">
                <a16:creationId xmlns:a16="http://schemas.microsoft.com/office/drawing/2014/main" id="{9C32E389-12DC-C2AD-569B-DC6B5E7DD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638" y="3717925"/>
            <a:ext cx="2952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5" name="Picture 29" descr="NCRR logo">
            <a:hlinkClick r:id="rId53"/>
            <a:extLst>
              <a:ext uri="{FF2B5EF4-FFF2-40B4-BE49-F238E27FC236}">
                <a16:creationId xmlns:a16="http://schemas.microsoft.com/office/drawing/2014/main" id="{5C1CEA7C-5189-7E6B-F612-BF9AD35AA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238" y="4556125"/>
            <a:ext cx="438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6" name="Picture 30" descr="CC logo">
            <a:hlinkClick r:id="rId55"/>
            <a:extLst>
              <a:ext uri="{FF2B5EF4-FFF2-40B4-BE49-F238E27FC236}">
                <a16:creationId xmlns:a16="http://schemas.microsoft.com/office/drawing/2014/main" id="{7FFF7A47-C593-27E1-E359-173099AAF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238" y="5165725"/>
            <a:ext cx="4286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7" name="Content Placeholder 2">
            <a:extLst>
              <a:ext uri="{FF2B5EF4-FFF2-40B4-BE49-F238E27FC236}">
                <a16:creationId xmlns:a16="http://schemas.microsoft.com/office/drawing/2014/main" id="{750D7588-C2F3-A668-45F4-361BD562903E}"/>
              </a:ext>
            </a:extLst>
          </p:cNvPr>
          <p:cNvSpPr>
            <a:spLocks noGrp="1"/>
          </p:cNvSpPr>
          <p:nvPr/>
        </p:nvSpPr>
        <p:spPr bwMode="auto">
          <a:xfrm>
            <a:off x="1576388" y="1235075"/>
            <a:ext cx="243205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defRPr sz="3200">
                <a:solidFill>
                  <a:schemeClr val="bg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200"/>
              </a:spcBef>
              <a:buClrTx/>
              <a:buSzTx/>
            </a:pPr>
            <a:r>
              <a:rPr lang="en-US" altLang="en-US" sz="2000" b="1">
                <a:solidFill>
                  <a:srgbClr val="003399"/>
                </a:solidFill>
              </a:rPr>
              <a:t>NIH is made up of 27 Institutes and Centers.</a:t>
            </a:r>
          </a:p>
          <a:p>
            <a:pPr>
              <a:spcBef>
                <a:spcPts val="1200"/>
              </a:spcBef>
              <a:buClrTx/>
              <a:buSzTx/>
            </a:pPr>
            <a:r>
              <a:rPr lang="en-US" altLang="en-US" sz="2000" b="1">
                <a:solidFill>
                  <a:srgbClr val="003399"/>
                </a:solidFill>
              </a:rPr>
              <a:t>Each has a specific research and research training agenda, focusing on particular diseases or body systems</a:t>
            </a:r>
          </a:p>
        </p:txBody>
      </p:sp>
      <p:sp>
        <p:nvSpPr>
          <p:cNvPr id="33" name="Text Box 4">
            <a:extLst>
              <a:ext uri="{FF2B5EF4-FFF2-40B4-BE49-F238E27FC236}">
                <a16:creationId xmlns:a16="http://schemas.microsoft.com/office/drawing/2014/main" id="{C52CFFC5-AED5-E711-76DB-D30E8D04E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1050" y="5873750"/>
            <a:ext cx="4552950" cy="8318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6899AA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6899AA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6899AA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6899AA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6899AA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6899AA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6899AA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6899AA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6899AA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600" dirty="0">
                <a:solidFill>
                  <a:srgbClr val="000000"/>
                </a:solidFill>
                <a:latin typeface="+mn-lt"/>
                <a:cs typeface="Tahoma" pitchFamily="34" charset="0"/>
              </a:rPr>
              <a:t>One agency of 11 within U.S. Department of Health and Human Services (HHS)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altLang="en-US" sz="1600" dirty="0">
              <a:solidFill>
                <a:srgbClr val="000000"/>
              </a:solidFill>
              <a:latin typeface="+mn-lt"/>
              <a:cs typeface="Tahoma" pitchFamily="34" charset="0"/>
            </a:endParaRPr>
          </a:p>
        </p:txBody>
      </p:sp>
      <p:sp>
        <p:nvSpPr>
          <p:cNvPr id="9249" name="Rectangle 1">
            <a:extLst>
              <a:ext uri="{FF2B5EF4-FFF2-40B4-BE49-F238E27FC236}">
                <a16:creationId xmlns:a16="http://schemas.microsoft.com/office/drawing/2014/main" id="{CFDF8DA8-F7D4-BE6D-96AC-4BA9FCAE8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8938" y="100013"/>
            <a:ext cx="4368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defRPr sz="3200">
                <a:solidFill>
                  <a:schemeClr val="bg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</a:pPr>
            <a:r>
              <a:rPr lang="en-US" altLang="en-US" sz="3600">
                <a:solidFill>
                  <a:schemeClr val="bg1"/>
                </a:solidFill>
                <a:latin typeface="Times New Roman" panose="02020603050405020304" pitchFamily="18" charset="0"/>
              </a:rPr>
              <a:t>NIH organization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4C4DE5-F2E3-83F8-C7A9-B20E572D55CD}"/>
              </a:ext>
            </a:extLst>
          </p:cNvPr>
          <p:cNvSpPr txBox="1"/>
          <p:nvPr/>
        </p:nvSpPr>
        <p:spPr>
          <a:xfrm>
            <a:off x="1600200" y="152400"/>
            <a:ext cx="7162800" cy="600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bg2"/>
                </a:solidFill>
              </a:rPr>
              <a:t>Having developed an </a:t>
            </a:r>
            <a:r>
              <a:rPr lang="en-US" dirty="0">
                <a:solidFill>
                  <a:schemeClr val="bg1"/>
                </a:solidFill>
              </a:rPr>
              <a:t>initial compelling idea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>
                <a:solidFill>
                  <a:schemeClr val="bg2"/>
                </a:solidFill>
              </a:rPr>
              <a:t>with the necessary passion and skills to pursue it, and you have</a:t>
            </a:r>
            <a:r>
              <a:rPr lang="en-US" dirty="0">
                <a:solidFill>
                  <a:schemeClr val="bg2"/>
                </a:solidFill>
              </a:rPr>
              <a:t>: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dirty="0">
                <a:solidFill>
                  <a:schemeClr val="bg2"/>
                </a:solidFill>
              </a:rPr>
              <a:t>Familiarized yourself with the NIH organization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dirty="0">
                <a:solidFill>
                  <a:schemeClr val="bg2"/>
                </a:solidFill>
              </a:rPr>
              <a:t>Defined your career stage and eligibility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dirty="0">
                <a:solidFill>
                  <a:schemeClr val="bg2"/>
                </a:solidFill>
              </a:rPr>
              <a:t>Become knowledgeable regarding the nomenclature, types of grants, etc.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dirty="0">
                <a:solidFill>
                  <a:schemeClr val="bg2"/>
                </a:solidFill>
              </a:rPr>
              <a:t>Use </a:t>
            </a:r>
            <a:r>
              <a:rPr lang="en-US" dirty="0" err="1">
                <a:solidFill>
                  <a:schemeClr val="bg2"/>
                </a:solidFill>
              </a:rPr>
              <a:t>RePORT</a:t>
            </a:r>
            <a:r>
              <a:rPr lang="en-US" dirty="0">
                <a:solidFill>
                  <a:schemeClr val="bg2"/>
                </a:solidFill>
              </a:rPr>
              <a:t> to survey the existing grants, Institutes related to your research, resources being applied to your area of research.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dirty="0">
                <a:solidFill>
                  <a:schemeClr val="bg2"/>
                </a:solidFill>
              </a:rPr>
              <a:t>Consult with your colleagues and mentors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dirty="0">
                <a:solidFill>
                  <a:schemeClr val="bg2"/>
                </a:solidFill>
              </a:rPr>
              <a:t>Screen for available FOAs though grants.gov,  NIH guide for contracts and grants,  various available funding alerts mechanism (SPIN, </a:t>
            </a:r>
            <a:r>
              <a:rPr lang="en-US" dirty="0" err="1">
                <a:solidFill>
                  <a:schemeClr val="bg2"/>
                </a:solidFill>
              </a:rPr>
              <a:t>GrantForward</a:t>
            </a:r>
            <a:r>
              <a:rPr lang="en-US" dirty="0">
                <a:solidFill>
                  <a:schemeClr val="bg2"/>
                </a:solidFill>
              </a:rPr>
              <a:t>)</a:t>
            </a:r>
          </a:p>
          <a:p>
            <a:pPr>
              <a:defRPr/>
            </a:pPr>
            <a:endParaRPr lang="en-US" dirty="0">
              <a:solidFill>
                <a:schemeClr val="bg2"/>
              </a:solidFill>
            </a:endParaRPr>
          </a:p>
          <a:p>
            <a:pPr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151A587E-DA9A-2CA0-7859-05DDDB592DA6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600200"/>
            <a:ext cx="6248400" cy="304482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defRPr sz="3200">
                <a:solidFill>
                  <a:schemeClr val="bg2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Clr>
                <a:schemeClr val="hlink"/>
              </a:buClr>
              <a:buSzPct val="70000"/>
              <a:defRPr/>
            </a:pPr>
            <a:endParaRPr lang="en-US" sz="1200" i="1" kern="0" dirty="0"/>
          </a:p>
          <a:p>
            <a:pPr marL="617220" lvl="1" indent="-342900">
              <a:buFont typeface="Wingdings" panose="05000000000000000000" pitchFamily="2" charset="2"/>
              <a:buChar char="v"/>
              <a:defRPr/>
            </a:pPr>
            <a:r>
              <a:rPr lang="en-US" kern="0" dirty="0">
                <a:solidFill>
                  <a:schemeClr val="bg2"/>
                </a:solidFill>
              </a:rPr>
              <a:t>Contact NIH program staff </a:t>
            </a:r>
            <a:r>
              <a:rPr lang="en-US" i="1" kern="0" dirty="0">
                <a:solidFill>
                  <a:schemeClr val="bg2"/>
                </a:solidFill>
              </a:rPr>
              <a:t>early</a:t>
            </a:r>
          </a:p>
          <a:p>
            <a:pPr marL="274320" lvl="1" indent="0">
              <a:buFontTx/>
              <a:buNone/>
              <a:defRPr/>
            </a:pPr>
            <a:endParaRPr lang="en-US" i="1" kern="0" dirty="0">
              <a:solidFill>
                <a:schemeClr val="bg2"/>
              </a:solidFill>
            </a:endParaRPr>
          </a:p>
          <a:p>
            <a:pPr marL="617220" lvl="1" indent="-342900">
              <a:buFont typeface="Wingdings" panose="05000000000000000000" pitchFamily="2" charset="2"/>
              <a:buChar char="v"/>
              <a:defRPr/>
            </a:pPr>
            <a:r>
              <a:rPr lang="en-US" kern="0" dirty="0">
                <a:solidFill>
                  <a:schemeClr val="bg2"/>
                </a:solidFill>
              </a:rPr>
              <a:t>Ask what information would help them advise you about IC interest &amp; “goodness of fit”</a:t>
            </a:r>
          </a:p>
          <a:p>
            <a:pPr marL="274320" lvl="1" indent="0">
              <a:buFontTx/>
              <a:buNone/>
              <a:defRPr/>
            </a:pPr>
            <a:endParaRPr lang="en-US" kern="0" dirty="0">
              <a:solidFill>
                <a:schemeClr val="bg2"/>
              </a:solidFill>
            </a:endParaRPr>
          </a:p>
          <a:p>
            <a:pPr marL="617220" lvl="1" indent="-342900">
              <a:buFont typeface="Wingdings" panose="05000000000000000000" pitchFamily="2" charset="2"/>
              <a:buChar char="v"/>
              <a:defRPr/>
            </a:pPr>
            <a:r>
              <a:rPr lang="en-US" kern="0" dirty="0">
                <a:solidFill>
                  <a:schemeClr val="bg2"/>
                </a:solidFill>
              </a:rPr>
              <a:t>Are there related FOAs?</a:t>
            </a:r>
          </a:p>
        </p:txBody>
      </p:sp>
      <p:sp>
        <p:nvSpPr>
          <p:cNvPr id="37891" name="TextBox 4">
            <a:extLst>
              <a:ext uri="{FF2B5EF4-FFF2-40B4-BE49-F238E27FC236}">
                <a16:creationId xmlns:a16="http://schemas.microsoft.com/office/drawing/2014/main" id="{3EEC6B13-9E77-B57E-C225-A116B4AD4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85800"/>
            <a:ext cx="28527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defRPr sz="3200">
                <a:solidFill>
                  <a:schemeClr val="bg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</a:pP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</a:rPr>
              <a:t>THE NEXT IS: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1DC86-E19B-3AF9-9D20-CE922BE70AEE}"/>
              </a:ext>
            </a:extLst>
          </p:cNvPr>
          <p:cNvSpPr txBox="1">
            <a:spLocks/>
          </p:cNvSpPr>
          <p:nvPr/>
        </p:nvSpPr>
        <p:spPr>
          <a:xfrm>
            <a:off x="604838" y="152400"/>
            <a:ext cx="8229600" cy="9445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 PGothic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b="1" kern="0">
                <a:latin typeface="Garamond" panose="02020404030301010803" pitchFamily="18" charset="0"/>
                <a:cs typeface="Arial" panose="020B0604020202020204" pitchFamily="34" charset="0"/>
              </a:rPr>
              <a:t>Contacting NIH Staff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6F0530F-355E-087B-BB4C-1BE381CFCC66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1066800"/>
          <a:ext cx="8686800" cy="4610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1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3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626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When to Contact</a:t>
                      </a:r>
                    </a:p>
                  </a:txBody>
                  <a:tcPr marT="45725" marB="45725">
                    <a:solidFill>
                      <a:srgbClr val="3458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PO</a:t>
                      </a:r>
                    </a:p>
                  </a:txBody>
                  <a:tcPr marT="45725" marB="45725">
                    <a:solidFill>
                      <a:srgbClr val="3458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SRO</a:t>
                      </a:r>
                    </a:p>
                  </a:txBody>
                  <a:tcPr marT="45725" marB="45725">
                    <a:solidFill>
                      <a:srgbClr val="3458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GS</a:t>
                      </a:r>
                    </a:p>
                  </a:txBody>
                  <a:tcPr marT="45725" marB="45725">
                    <a:solidFill>
                      <a:srgbClr val="3458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4286">
                <a:tc>
                  <a:txBody>
                    <a:bodyPr/>
                    <a:lstStyle/>
                    <a:p>
                      <a:r>
                        <a:rPr lang="en-US" sz="1800" b="1" dirty="0"/>
                        <a:t>Before Application Submission</a:t>
                      </a:r>
                      <a:r>
                        <a:rPr lang="en-US" sz="1800" b="0" dirty="0"/>
                        <a:t> to discuss:</a:t>
                      </a:r>
                      <a:endParaRPr lang="en-US" sz="1800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baseline="0" dirty="0"/>
                        <a:t>Research idea (or specific aims) &amp; fit with IC/priorities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baseline="0" dirty="0"/>
                        <a:t>Grant programs and funding opportunities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baseline="0" dirty="0"/>
                        <a:t>Questions about application process</a:t>
                      </a:r>
                    </a:p>
                  </a:txBody>
                  <a:tcPr marT="45725" marB="4572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5" marB="4572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5" marB="4572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5" marB="4572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After Submission/Before Peer Review</a:t>
                      </a:r>
                      <a:r>
                        <a:rPr lang="en-US" sz="1800" b="0" dirty="0"/>
                        <a:t> to discuss:</a:t>
                      </a:r>
                      <a:endParaRPr lang="en-US" sz="1800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baseline="0" dirty="0"/>
                        <a:t>Review assignment or concerns (e.g., panel expertise)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/>
                        <a:t>Request to</a:t>
                      </a:r>
                      <a:r>
                        <a:rPr lang="en-US" sz="1800" b="0" baseline="0" dirty="0"/>
                        <a:t> send additional/corrective materials</a:t>
                      </a:r>
                      <a:endParaRPr lang="en-US" sz="1800" b="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25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After Peer Review </a:t>
                      </a:r>
                      <a:r>
                        <a:rPr lang="en-US" sz="1800" b="0" dirty="0"/>
                        <a:t>to discuss:</a:t>
                      </a:r>
                      <a:endParaRPr lang="en-US" sz="1800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baseline="0" dirty="0"/>
                        <a:t>Summary statement and response to reviewer critiques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baseline="0" dirty="0"/>
                        <a:t>Potential for application resubmission</a:t>
                      </a:r>
                      <a:endParaRPr lang="en-US" sz="1800" b="1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25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At</a:t>
                      </a:r>
                      <a:r>
                        <a:rPr lang="en-US" sz="1800" b="1" baseline="0" dirty="0"/>
                        <a:t> any point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b="0" dirty="0"/>
                        <a:t>to discuss: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/>
                        <a:t>Budget questions/</a:t>
                      </a:r>
                      <a:r>
                        <a:rPr lang="en-US" sz="1800" b="0" baseline="0" dirty="0"/>
                        <a:t>administrative issues about award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baseline="0" dirty="0"/>
                        <a:t>Interpretation of grants policies</a:t>
                      </a:r>
                      <a:endParaRPr lang="en-US" sz="1800" b="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8948" name="TextBox 35">
            <a:extLst>
              <a:ext uri="{FF2B5EF4-FFF2-40B4-BE49-F238E27FC236}">
                <a16:creationId xmlns:a16="http://schemas.microsoft.com/office/drawing/2014/main" id="{8D711CA9-3859-E2AB-2FE0-D84E529E0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802313"/>
            <a:ext cx="8682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defRPr sz="3200">
                <a:solidFill>
                  <a:schemeClr val="bg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</a:pPr>
            <a:r>
              <a:rPr lang="en-US" altLang="en-US" sz="2000">
                <a:solidFill>
                  <a:schemeClr val="tx1"/>
                </a:solidFill>
              </a:rPr>
              <a:t>PO=Program Officer; SRO=Scientific Review Officer; GS=Grants Specialist</a:t>
            </a:r>
          </a:p>
        </p:txBody>
      </p:sp>
      <p:pic>
        <p:nvPicPr>
          <p:cNvPr id="38949" name="Picture 2" descr="C:\Users\alvarezr\AppData\Local\Microsoft\Windows\Temporary Internet Files\Content.IE5\ZKMVSCXM\Check_mark_23x20_02.svg[1].png">
            <a:extLst>
              <a:ext uri="{FF2B5EF4-FFF2-40B4-BE49-F238E27FC236}">
                <a16:creationId xmlns:a16="http://schemas.microsoft.com/office/drawing/2014/main" id="{819ACE0B-DA14-4A36-F100-EDE478705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038" y="3048000"/>
            <a:ext cx="48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50" name="Picture 2" descr="C:\Users\alvarezr\AppData\Local\Microsoft\Windows\Temporary Internet Files\Content.IE5\ZKMVSCXM\Check_mark_23x20_02.svg[1].png">
            <a:extLst>
              <a:ext uri="{FF2B5EF4-FFF2-40B4-BE49-F238E27FC236}">
                <a16:creationId xmlns:a16="http://schemas.microsoft.com/office/drawing/2014/main" id="{079511E8-A2D1-CA40-0F65-7E8529559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1905000"/>
            <a:ext cx="48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51" name="Picture 2" descr="C:\Users\alvarezr\AppData\Local\Microsoft\Windows\Temporary Internet Files\Content.IE5\ZKMVSCXM\Check_mark_23x20_02.svg[1].png">
            <a:extLst>
              <a:ext uri="{FF2B5EF4-FFF2-40B4-BE49-F238E27FC236}">
                <a16:creationId xmlns:a16="http://schemas.microsoft.com/office/drawing/2014/main" id="{CB53FB1D-39CE-0F87-BD4A-F433E654D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238" y="4953000"/>
            <a:ext cx="48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52" name="Picture 2" descr="C:\Users\alvarezr\AppData\Local\Microsoft\Windows\Temporary Internet Files\Content.IE5\ZKMVSCXM\Check_mark_23x20_02.svg[1].png">
            <a:extLst>
              <a:ext uri="{FF2B5EF4-FFF2-40B4-BE49-F238E27FC236}">
                <a16:creationId xmlns:a16="http://schemas.microsoft.com/office/drawing/2014/main" id="{D139C4E7-C126-E371-86BD-FFAE4E35F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4953000"/>
            <a:ext cx="48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53" name="Picture 2" descr="C:\Users\alvarezr\AppData\Local\Microsoft\Windows\Temporary Internet Files\Content.IE5\ZKMVSCXM\Check_mark_23x20_02.svg[1].png">
            <a:extLst>
              <a:ext uri="{FF2B5EF4-FFF2-40B4-BE49-F238E27FC236}">
                <a16:creationId xmlns:a16="http://schemas.microsoft.com/office/drawing/2014/main" id="{D1836C04-9DE6-0105-2AB3-37DED5238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4038600"/>
            <a:ext cx="48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4CB0FC83-DA5A-7ABF-3D2F-A8884D29A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219200"/>
            <a:ext cx="6934200" cy="4038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defRPr sz="3200">
                <a:solidFill>
                  <a:schemeClr val="bg2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2400" kern="0" dirty="0"/>
              <a:t>Responsible for the programmatic, scientific, and/or technical aspects of a grant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  <a:defRPr/>
            </a:pPr>
            <a:endParaRPr lang="en-US" sz="2400" kern="0" dirty="0"/>
          </a:p>
          <a:p>
            <a:pPr>
              <a:lnSpc>
                <a:spcPct val="90000"/>
              </a:lnSpc>
              <a:defRPr/>
            </a:pPr>
            <a:r>
              <a:rPr lang="en-US" sz="2400" kern="0" dirty="0"/>
              <a:t>Provides scientific guidance to investigators pre- and post-award</a:t>
            </a:r>
          </a:p>
          <a:p>
            <a:pPr>
              <a:lnSpc>
                <a:spcPct val="90000"/>
              </a:lnSpc>
              <a:defRPr/>
            </a:pPr>
            <a:endParaRPr lang="en-US" sz="2400" kern="0" dirty="0"/>
          </a:p>
          <a:p>
            <a:pPr>
              <a:lnSpc>
                <a:spcPct val="90000"/>
              </a:lnSpc>
              <a:defRPr/>
            </a:pPr>
            <a:r>
              <a:rPr lang="en-US" sz="2400" kern="0" dirty="0"/>
              <a:t>Develops initiatives </a:t>
            </a:r>
          </a:p>
          <a:p>
            <a:pPr>
              <a:lnSpc>
                <a:spcPct val="90000"/>
              </a:lnSpc>
              <a:defRPr/>
            </a:pPr>
            <a:endParaRPr lang="en-US" sz="2400" kern="0" dirty="0"/>
          </a:p>
          <a:p>
            <a:pPr>
              <a:lnSpc>
                <a:spcPct val="90000"/>
              </a:lnSpc>
              <a:defRPr/>
            </a:pPr>
            <a:r>
              <a:rPr lang="en-US" sz="2400" kern="0" dirty="0"/>
              <a:t>Provides post-award oversight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defRPr/>
            </a:pPr>
            <a:endParaRPr lang="en-US" b="1" kern="0" dirty="0">
              <a:solidFill>
                <a:srgbClr val="008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B6D54B-285A-804A-5C5D-9B36EC772E8F}"/>
              </a:ext>
            </a:extLst>
          </p:cNvPr>
          <p:cNvSpPr txBox="1">
            <a:spLocks noChangeArrowheads="1"/>
          </p:cNvSpPr>
          <p:nvPr/>
        </p:nvSpPr>
        <p:spPr>
          <a:xfrm>
            <a:off x="2667000" y="381000"/>
            <a:ext cx="4572000" cy="7588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 PGothic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4000" kern="0" dirty="0"/>
              <a:t>Program Officer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5CB8A907-31F8-C339-30C1-D44E4E0B1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en-US" dirty="0"/>
              <a:t>How to access  ARS services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5533E5F7-013F-A9E6-0E8B-48055D689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081088"/>
            <a:ext cx="7620000" cy="3276600"/>
          </a:xfrm>
        </p:spPr>
        <p:txBody>
          <a:bodyPr/>
          <a:lstStyle/>
          <a:p>
            <a:pPr fontAlgn="ctr">
              <a:lnSpc>
                <a:spcPct val="107000"/>
              </a:lnSpc>
              <a:defRPr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initiate support services, contact Teresa Larkin at </a:t>
            </a:r>
            <a:r>
              <a:rPr lang="en-US" sz="2400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larkint@uc.edu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(513-558-3519), Suzanne Morris at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morrissc@ucmail.uc.edu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(513-558-5721), or Lisa Bilinsky at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bilinsll@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ucmail.uc.edu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fontAlgn="ctr">
              <a:lnSpc>
                <a:spcPct val="107000"/>
              </a:lnSpc>
              <a:defRPr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Office Location:  MSB 6053</a:t>
            </a:r>
          </a:p>
          <a:p>
            <a:pPr lvl="1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  <a:defRPr/>
            </a:pPr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Arrange a meeting, (meeting by phone or over Teams) to discuss your request </a:t>
            </a:r>
            <a:endParaRPr lang="en-US" sz="24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  <a:defRPr/>
            </a:pPr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determination will be made if the Academic Research Services (ARS) team can meet the needs within time constraints.</a:t>
            </a:r>
            <a:endParaRPr lang="en-US" sz="24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defRPr/>
            </a:pPr>
            <a:r>
              <a:rPr lang="en-US" sz="2400" dirty="0"/>
              <a:t>.</a:t>
            </a:r>
          </a:p>
          <a:p>
            <a:pPr>
              <a:spcAft>
                <a:spcPts val="300"/>
              </a:spcAft>
              <a:defRPr/>
            </a:pPr>
            <a:endParaRPr lang="en-US" altLang="en-US" sz="2400" dirty="0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4BEF2DBC-1320-7876-5110-B88D0654570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defRPr sz="3200">
                <a:solidFill>
                  <a:schemeClr val="bg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</a:pPr>
            <a:fld id="{6E82C305-0E3F-8C45-ABB0-207AF8C438F5}" type="slidenum">
              <a:rPr lang="en-US" altLang="en-US" sz="12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</a:pPr>
              <a:t>34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>
            <a:extLst>
              <a:ext uri="{FF2B5EF4-FFF2-40B4-BE49-F238E27FC236}">
                <a16:creationId xmlns:a16="http://schemas.microsoft.com/office/drawing/2014/main" id="{AC9FD091-DF07-7F3F-C365-055E4E26B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1000"/>
            <a:ext cx="63246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Box 2">
            <a:extLst>
              <a:ext uri="{FF2B5EF4-FFF2-40B4-BE49-F238E27FC236}">
                <a16:creationId xmlns:a16="http://schemas.microsoft.com/office/drawing/2014/main" id="{7085A300-B283-E25B-DDB3-A4C57E20E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334000"/>
            <a:ext cx="5715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defRPr sz="3200">
                <a:solidFill>
                  <a:schemeClr val="bg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</a:pPr>
            <a:r>
              <a:rPr lang="en-US" altLang="en-US" sz="2400">
                <a:latin typeface="Times New Roman" panose="02020603050405020304" pitchFamily="18" charset="0"/>
              </a:rPr>
              <a:t>Thank you - ARS looks forward to assisting you with your grant applications.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evron 2">
            <a:extLst>
              <a:ext uri="{FF2B5EF4-FFF2-40B4-BE49-F238E27FC236}">
                <a16:creationId xmlns:a16="http://schemas.microsoft.com/office/drawing/2014/main" id="{FC3D9EB8-3752-E476-E9BE-BF7294BC9728}"/>
              </a:ext>
            </a:extLst>
          </p:cNvPr>
          <p:cNvSpPr/>
          <p:nvPr/>
        </p:nvSpPr>
        <p:spPr>
          <a:xfrm>
            <a:off x="4901912" y="3565937"/>
            <a:ext cx="884193" cy="491167"/>
          </a:xfrm>
          <a:prstGeom prst="chevron">
            <a:avLst/>
          </a:prstGeom>
          <a:solidFill>
            <a:srgbClr val="9E7BC5"/>
          </a:solidFill>
          <a:ln w="25400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Bent Arrow 3">
            <a:extLst>
              <a:ext uri="{FF2B5EF4-FFF2-40B4-BE49-F238E27FC236}">
                <a16:creationId xmlns:a16="http://schemas.microsoft.com/office/drawing/2014/main" id="{DB63E295-B924-C8DD-10D0-64CD5FA7B8E3}"/>
              </a:ext>
            </a:extLst>
          </p:cNvPr>
          <p:cNvSpPr/>
          <p:nvPr/>
        </p:nvSpPr>
        <p:spPr>
          <a:xfrm rot="10800000" flipH="1">
            <a:off x="2851525" y="2536358"/>
            <a:ext cx="987395" cy="1421411"/>
          </a:xfrm>
          <a:prstGeom prst="bentArrow">
            <a:avLst>
              <a:gd name="adj1" fmla="val 50000"/>
              <a:gd name="adj2" fmla="val 25613"/>
              <a:gd name="adj3" fmla="val 25000"/>
              <a:gd name="adj4" fmla="val 43750"/>
            </a:avLst>
          </a:prstGeom>
          <a:solidFill>
            <a:srgbClr val="9AD5DE"/>
          </a:solidFill>
          <a:ln w="25400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0800000"/>
            </a:lightRig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22250">
              <a:lnSpc>
                <a:spcPct val="90000"/>
              </a:lnSpc>
              <a:spcAft>
                <a:spcPct val="35000"/>
              </a:spcAft>
              <a:defRPr/>
            </a:pP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Bent Arrow 4">
            <a:extLst>
              <a:ext uri="{FF2B5EF4-FFF2-40B4-BE49-F238E27FC236}">
                <a16:creationId xmlns:a16="http://schemas.microsoft.com/office/drawing/2014/main" id="{0C88D2A6-A3F4-112E-B033-6200D2582822}"/>
              </a:ext>
            </a:extLst>
          </p:cNvPr>
          <p:cNvSpPr/>
          <p:nvPr/>
        </p:nvSpPr>
        <p:spPr>
          <a:xfrm rot="10800000" flipH="1">
            <a:off x="4187597" y="2527132"/>
            <a:ext cx="961465" cy="1520307"/>
          </a:xfrm>
          <a:prstGeom prst="bentArrow">
            <a:avLst>
              <a:gd name="adj1" fmla="val 50000"/>
              <a:gd name="adj2" fmla="val 25066"/>
              <a:gd name="adj3" fmla="val 25000"/>
              <a:gd name="adj4" fmla="val 43750"/>
            </a:avLst>
          </a:prstGeom>
          <a:solidFill>
            <a:srgbClr val="88BFC9"/>
          </a:solidFill>
          <a:ln w="25400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0800000"/>
            </a:lightRig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22250">
              <a:lnSpc>
                <a:spcPct val="90000"/>
              </a:lnSpc>
              <a:spcAft>
                <a:spcPct val="35000"/>
              </a:spcAft>
              <a:defRPr/>
            </a:pP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Bent Arrow 5">
            <a:extLst>
              <a:ext uri="{FF2B5EF4-FFF2-40B4-BE49-F238E27FC236}">
                <a16:creationId xmlns:a16="http://schemas.microsoft.com/office/drawing/2014/main" id="{E5819A5F-14C5-4312-A66C-B05D8CDAD0BA}"/>
              </a:ext>
            </a:extLst>
          </p:cNvPr>
          <p:cNvSpPr/>
          <p:nvPr/>
        </p:nvSpPr>
        <p:spPr>
          <a:xfrm rot="10800000" flipH="1">
            <a:off x="3460057" y="2521920"/>
            <a:ext cx="1480385" cy="898870"/>
          </a:xfrm>
          <a:prstGeom prst="bentArrow">
            <a:avLst>
              <a:gd name="adj1" fmla="val 50000"/>
              <a:gd name="adj2" fmla="val 25613"/>
              <a:gd name="adj3" fmla="val 25000"/>
              <a:gd name="adj4" fmla="val 43750"/>
            </a:avLst>
          </a:prstGeom>
          <a:solidFill>
            <a:srgbClr val="9AD5DE"/>
          </a:solidFill>
          <a:ln w="25400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0800000"/>
            </a:lightRig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22250">
              <a:lnSpc>
                <a:spcPct val="90000"/>
              </a:lnSpc>
              <a:spcAft>
                <a:spcPct val="35000"/>
              </a:spcAft>
              <a:defRPr/>
            </a:pP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CAE400D-972F-2CD2-1713-6C78D7795E9E}"/>
              </a:ext>
            </a:extLst>
          </p:cNvPr>
          <p:cNvSpPr/>
          <p:nvPr/>
        </p:nvSpPr>
        <p:spPr>
          <a:xfrm>
            <a:off x="3685990" y="3062374"/>
            <a:ext cx="1072885" cy="224912"/>
          </a:xfrm>
          <a:prstGeom prst="roundRect">
            <a:avLst>
              <a:gd name="adj" fmla="val 10000"/>
            </a:avLst>
          </a:prstGeom>
          <a:noFill/>
          <a:ln>
            <a:noFill/>
          </a:ln>
          <a:effectLst>
            <a:outerShdw blurRad="139700" dist="38100" dir="2700000" algn="tl" rotWithShape="0">
              <a:prstClr val="black">
                <a:alpha val="23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200" b="1" dirty="0">
                <a:solidFill>
                  <a:srgbClr val="48686D"/>
                </a:solidFill>
              </a:rPr>
              <a:t>K01, K07, K25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9BF1D9A-0079-9E23-331E-EC47D8697D4F}"/>
              </a:ext>
            </a:extLst>
          </p:cNvPr>
          <p:cNvSpPr/>
          <p:nvPr/>
        </p:nvSpPr>
        <p:spPr>
          <a:xfrm>
            <a:off x="4510921" y="3653858"/>
            <a:ext cx="394591" cy="368112"/>
          </a:xfrm>
          <a:prstGeom prst="roundRect">
            <a:avLst>
              <a:gd name="adj" fmla="val 10000"/>
            </a:avLst>
          </a:prstGeom>
          <a:noFill/>
          <a:ln>
            <a:noFill/>
          </a:ln>
          <a:effectLst>
            <a:outerShdw blurRad="139700" dist="38100" dir="2700000" algn="tl" rotWithShape="0">
              <a:prstClr val="black">
                <a:alpha val="23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sz="1200" b="1" dirty="0">
                <a:solidFill>
                  <a:srgbClr val="48686D"/>
                </a:solidFill>
              </a:rPr>
              <a:t>K22,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200" b="1" dirty="0">
                <a:solidFill>
                  <a:srgbClr val="48686D"/>
                </a:solidFill>
              </a:rPr>
              <a:t>K99</a:t>
            </a:r>
          </a:p>
        </p:txBody>
      </p:sp>
      <p:sp>
        <p:nvSpPr>
          <p:cNvPr id="9" name="Bent Arrow 8">
            <a:extLst>
              <a:ext uri="{FF2B5EF4-FFF2-40B4-BE49-F238E27FC236}">
                <a16:creationId xmlns:a16="http://schemas.microsoft.com/office/drawing/2014/main" id="{95D7AE0E-7046-7D5F-17DD-D37CACDEC717}"/>
              </a:ext>
            </a:extLst>
          </p:cNvPr>
          <p:cNvSpPr/>
          <p:nvPr/>
        </p:nvSpPr>
        <p:spPr>
          <a:xfrm rot="10800000" flipH="1">
            <a:off x="6818026" y="2528238"/>
            <a:ext cx="1025312" cy="1582880"/>
          </a:xfrm>
          <a:prstGeom prst="bentArrow">
            <a:avLst>
              <a:gd name="adj1" fmla="val 50000"/>
              <a:gd name="adj2" fmla="val 25613"/>
              <a:gd name="adj3" fmla="val 25000"/>
              <a:gd name="adj4" fmla="val 43750"/>
            </a:avLst>
          </a:prstGeom>
          <a:solidFill>
            <a:srgbClr val="A54643"/>
          </a:solidFill>
          <a:ln w="25400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0800000"/>
            </a:lightRig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22250">
              <a:lnSpc>
                <a:spcPct val="90000"/>
              </a:lnSpc>
              <a:spcAft>
                <a:spcPct val="35000"/>
              </a:spcAft>
              <a:defRPr/>
            </a:pP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hevron 9">
            <a:extLst>
              <a:ext uri="{FF2B5EF4-FFF2-40B4-BE49-F238E27FC236}">
                <a16:creationId xmlns:a16="http://schemas.microsoft.com/office/drawing/2014/main" id="{EDF58597-CA65-F65C-0C24-B6427DCED101}"/>
              </a:ext>
            </a:extLst>
          </p:cNvPr>
          <p:cNvSpPr/>
          <p:nvPr/>
        </p:nvSpPr>
        <p:spPr>
          <a:xfrm>
            <a:off x="1865999" y="4498973"/>
            <a:ext cx="4666204" cy="242570"/>
          </a:xfrm>
          <a:prstGeom prst="chevron">
            <a:avLst/>
          </a:prstGeom>
          <a:solidFill>
            <a:srgbClr val="D0CFD2"/>
          </a:solidFill>
          <a:ln w="25400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200" b="1" dirty="0">
                <a:solidFill>
                  <a:schemeClr val="bg2"/>
                </a:solidFill>
              </a:rPr>
              <a:t>Loan Repayment Programs</a:t>
            </a:r>
          </a:p>
        </p:txBody>
      </p:sp>
      <p:sp>
        <p:nvSpPr>
          <p:cNvPr id="12" name="Chevron 11">
            <a:extLst>
              <a:ext uri="{FF2B5EF4-FFF2-40B4-BE49-F238E27FC236}">
                <a16:creationId xmlns:a16="http://schemas.microsoft.com/office/drawing/2014/main" id="{81684518-B56A-FD4C-4694-B41E3BB3A9AA}"/>
              </a:ext>
            </a:extLst>
          </p:cNvPr>
          <p:cNvSpPr/>
          <p:nvPr/>
        </p:nvSpPr>
        <p:spPr>
          <a:xfrm>
            <a:off x="4758875" y="4972631"/>
            <a:ext cx="3759316" cy="242570"/>
          </a:xfrm>
          <a:prstGeom prst="chevron">
            <a:avLst/>
          </a:prstGeom>
          <a:solidFill>
            <a:srgbClr val="D0CFD2"/>
          </a:solidFill>
          <a:ln w="25400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200" b="1" dirty="0">
                <a:solidFill>
                  <a:schemeClr val="bg2"/>
                </a:solidFill>
              </a:rPr>
              <a:t>Re-Entry Supplements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C84A48B-C180-0C91-E28F-06271255AE7A}"/>
              </a:ext>
            </a:extLst>
          </p:cNvPr>
          <p:cNvSpPr/>
          <p:nvPr/>
        </p:nvSpPr>
        <p:spPr>
          <a:xfrm>
            <a:off x="7016101" y="3721451"/>
            <a:ext cx="680235" cy="250233"/>
          </a:xfrm>
          <a:prstGeom prst="roundRect">
            <a:avLst>
              <a:gd name="adj" fmla="val 10000"/>
            </a:avLst>
          </a:prstGeom>
          <a:noFill/>
          <a:ln>
            <a:noFill/>
          </a:ln>
          <a:effectLst>
            <a:outerShdw blurRad="139700" dist="38100" dir="2700000" algn="tl" rotWithShape="0">
              <a:prstClr val="black">
                <a:alpha val="23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K02, K24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52C6FA7-B552-709E-AD84-B09110F47BB0}"/>
              </a:ext>
            </a:extLst>
          </p:cNvPr>
          <p:cNvSpPr/>
          <p:nvPr/>
        </p:nvSpPr>
        <p:spPr>
          <a:xfrm>
            <a:off x="5166479" y="3604429"/>
            <a:ext cx="390991" cy="374727"/>
          </a:xfrm>
          <a:prstGeom prst="roundRect">
            <a:avLst>
              <a:gd name="adj" fmla="val 10000"/>
            </a:avLst>
          </a:prstGeom>
          <a:noFill/>
          <a:ln>
            <a:noFill/>
          </a:ln>
          <a:effectLst>
            <a:outerShdw blurRad="139700" dist="38100" dir="2700000" algn="tl" rotWithShape="0">
              <a:prstClr val="black">
                <a:alpha val="23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K22, R00</a:t>
            </a:r>
          </a:p>
        </p:txBody>
      </p:sp>
      <p:sp>
        <p:nvSpPr>
          <p:cNvPr id="15" name="Bent Arrow 14">
            <a:extLst>
              <a:ext uri="{FF2B5EF4-FFF2-40B4-BE49-F238E27FC236}">
                <a16:creationId xmlns:a16="http://schemas.microsoft.com/office/drawing/2014/main" id="{64CEC729-73D5-3C2B-D0F5-26464ACC9532}"/>
              </a:ext>
            </a:extLst>
          </p:cNvPr>
          <p:cNvSpPr/>
          <p:nvPr/>
        </p:nvSpPr>
        <p:spPr>
          <a:xfrm rot="10800000" flipH="1">
            <a:off x="6125443" y="2521914"/>
            <a:ext cx="1543997" cy="971555"/>
          </a:xfrm>
          <a:prstGeom prst="bentArrow">
            <a:avLst>
              <a:gd name="adj1" fmla="val 51226"/>
              <a:gd name="adj2" fmla="val 24907"/>
              <a:gd name="adj3" fmla="val 25000"/>
              <a:gd name="adj4" fmla="val 43750"/>
            </a:avLst>
          </a:prstGeom>
          <a:gradFill flip="none" rotWithShape="1">
            <a:gsLst>
              <a:gs pos="40000">
                <a:srgbClr val="C05954"/>
              </a:gs>
              <a:gs pos="74000">
                <a:srgbClr val="9E7BC5"/>
              </a:gs>
            </a:gsLst>
            <a:lin ang="10800000" scaled="0"/>
            <a:tileRect/>
          </a:gradFill>
          <a:ln w="25400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0800000"/>
            </a:lightRig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22250">
              <a:lnSpc>
                <a:spcPct val="90000"/>
              </a:lnSpc>
              <a:spcAft>
                <a:spcPct val="35000"/>
              </a:spcAft>
              <a:defRPr/>
            </a:pP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AB82FE4-9F71-4FBB-A963-DA44E88FFF4A}"/>
              </a:ext>
            </a:extLst>
          </p:cNvPr>
          <p:cNvSpPr/>
          <p:nvPr/>
        </p:nvSpPr>
        <p:spPr>
          <a:xfrm>
            <a:off x="6451637" y="3120448"/>
            <a:ext cx="1054970" cy="253231"/>
          </a:xfrm>
          <a:prstGeom prst="roundRect">
            <a:avLst>
              <a:gd name="adj" fmla="val 10000"/>
            </a:avLst>
          </a:prstGeom>
          <a:noFill/>
          <a:ln>
            <a:noFill/>
          </a:ln>
          <a:effectLst>
            <a:outerShdw blurRad="139700" dist="38100" dir="2700000" algn="tl" rotWithShape="0">
              <a:prstClr val="black">
                <a:alpha val="23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R03, R21, R01</a:t>
            </a:r>
          </a:p>
        </p:txBody>
      </p:sp>
      <p:sp>
        <p:nvSpPr>
          <p:cNvPr id="17" name="Bent Arrow 16">
            <a:extLst>
              <a:ext uri="{FF2B5EF4-FFF2-40B4-BE49-F238E27FC236}">
                <a16:creationId xmlns:a16="http://schemas.microsoft.com/office/drawing/2014/main" id="{7A2784D5-D241-282C-4125-4BEC96EF3C30}"/>
              </a:ext>
            </a:extLst>
          </p:cNvPr>
          <p:cNvSpPr/>
          <p:nvPr/>
        </p:nvSpPr>
        <p:spPr>
          <a:xfrm rot="10800000" flipH="1">
            <a:off x="4964849" y="2525374"/>
            <a:ext cx="1122261" cy="895417"/>
          </a:xfrm>
          <a:prstGeom prst="bentArrow">
            <a:avLst>
              <a:gd name="adj1" fmla="val 50000"/>
              <a:gd name="adj2" fmla="val 25613"/>
              <a:gd name="adj3" fmla="val 25000"/>
              <a:gd name="adj4" fmla="val 43750"/>
            </a:avLst>
          </a:prstGeom>
          <a:solidFill>
            <a:srgbClr val="A884D2"/>
          </a:solidFill>
          <a:ln w="25400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0800000"/>
            </a:lightRig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22250">
              <a:lnSpc>
                <a:spcPct val="90000"/>
              </a:lnSpc>
              <a:spcAft>
                <a:spcPct val="35000"/>
              </a:spcAft>
              <a:defRPr/>
            </a:pP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7AE413A-CAAA-7C34-27E9-5AFCFE4C2BF0}"/>
              </a:ext>
            </a:extLst>
          </p:cNvPr>
          <p:cNvSpPr/>
          <p:nvPr/>
        </p:nvSpPr>
        <p:spPr>
          <a:xfrm>
            <a:off x="5225723" y="3070861"/>
            <a:ext cx="679348" cy="260145"/>
          </a:xfrm>
          <a:prstGeom prst="roundRect">
            <a:avLst>
              <a:gd name="adj" fmla="val 10000"/>
            </a:avLst>
          </a:prstGeom>
          <a:noFill/>
          <a:ln>
            <a:noFill/>
          </a:ln>
          <a:effectLst>
            <a:outerShdw blurRad="139700" dist="38100" dir="2700000" algn="tl" rotWithShape="0">
              <a:prstClr val="black">
                <a:alpha val="23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K08, K23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02092A42-BAFB-0681-3F17-FBE341E62009}"/>
              </a:ext>
            </a:extLst>
          </p:cNvPr>
          <p:cNvSpPr/>
          <p:nvPr/>
        </p:nvSpPr>
        <p:spPr>
          <a:xfrm>
            <a:off x="3010421" y="3578393"/>
            <a:ext cx="715980" cy="233127"/>
          </a:xfrm>
          <a:prstGeom prst="roundRect">
            <a:avLst>
              <a:gd name="adj" fmla="val 10000"/>
            </a:avLst>
          </a:prstGeom>
          <a:noFill/>
          <a:ln>
            <a:noFill/>
          </a:ln>
          <a:effectLst>
            <a:outerShdw blurRad="139700" dist="38100" dir="2700000" algn="tl" rotWithShape="0">
              <a:prstClr val="black">
                <a:alpha val="23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200" b="1" dirty="0">
                <a:solidFill>
                  <a:srgbClr val="48686D"/>
                </a:solidFill>
              </a:rPr>
              <a:t>R25, K12</a:t>
            </a:r>
          </a:p>
        </p:txBody>
      </p:sp>
      <p:sp>
        <p:nvSpPr>
          <p:cNvPr id="20" name="Bent Arrow 19">
            <a:extLst>
              <a:ext uri="{FF2B5EF4-FFF2-40B4-BE49-F238E27FC236}">
                <a16:creationId xmlns:a16="http://schemas.microsoft.com/office/drawing/2014/main" id="{E2738C72-B496-FDDB-E817-4E15ADEF6CBB}"/>
              </a:ext>
            </a:extLst>
          </p:cNvPr>
          <p:cNvSpPr/>
          <p:nvPr/>
        </p:nvSpPr>
        <p:spPr>
          <a:xfrm rot="10800000" flipH="1">
            <a:off x="7722463" y="2528237"/>
            <a:ext cx="1025312" cy="965232"/>
          </a:xfrm>
          <a:prstGeom prst="bentArrow">
            <a:avLst>
              <a:gd name="adj1" fmla="val 50000"/>
              <a:gd name="adj2" fmla="val 25613"/>
              <a:gd name="adj3" fmla="val 25000"/>
              <a:gd name="adj4" fmla="val 43750"/>
            </a:avLst>
          </a:prstGeom>
          <a:solidFill>
            <a:srgbClr val="A54643"/>
          </a:solidFill>
          <a:ln w="25400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0800000"/>
            </a:lightRig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22250">
              <a:lnSpc>
                <a:spcPct val="90000"/>
              </a:lnSpc>
              <a:spcAft>
                <a:spcPct val="35000"/>
              </a:spcAft>
              <a:defRPr/>
            </a:pP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F2886AA-6194-88DC-C6E4-BD432865B065}"/>
              </a:ext>
            </a:extLst>
          </p:cNvPr>
          <p:cNvSpPr/>
          <p:nvPr/>
        </p:nvSpPr>
        <p:spPr>
          <a:xfrm>
            <a:off x="7866117" y="3170106"/>
            <a:ext cx="756926" cy="153914"/>
          </a:xfrm>
          <a:prstGeom prst="roundRect">
            <a:avLst>
              <a:gd name="adj" fmla="val 10000"/>
            </a:avLst>
          </a:prstGeom>
          <a:noFill/>
          <a:ln>
            <a:noFill/>
          </a:ln>
          <a:effectLst>
            <a:outerShdw blurRad="139700" dist="38100" dir="2700000" algn="tl" rotWithShape="0">
              <a:prstClr val="black">
                <a:alpha val="23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P01, P50</a:t>
            </a:r>
          </a:p>
        </p:txBody>
      </p:sp>
      <p:sp>
        <p:nvSpPr>
          <p:cNvPr id="22" name="Chevron 21">
            <a:extLst>
              <a:ext uri="{FF2B5EF4-FFF2-40B4-BE49-F238E27FC236}">
                <a16:creationId xmlns:a16="http://schemas.microsoft.com/office/drawing/2014/main" id="{30333BAF-3F86-C49F-4C8B-DD2983ED38F4}"/>
              </a:ext>
            </a:extLst>
          </p:cNvPr>
          <p:cNvSpPr/>
          <p:nvPr/>
        </p:nvSpPr>
        <p:spPr>
          <a:xfrm>
            <a:off x="6534501" y="1550257"/>
            <a:ext cx="2457100" cy="984838"/>
          </a:xfrm>
          <a:prstGeom prst="chevron">
            <a:avLst/>
          </a:prstGeom>
          <a:solidFill>
            <a:srgbClr val="C05954"/>
          </a:solidFill>
          <a:ln w="25400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Established Investigator</a:t>
            </a:r>
          </a:p>
        </p:txBody>
      </p:sp>
      <p:sp>
        <p:nvSpPr>
          <p:cNvPr id="23" name="Chevron 22">
            <a:extLst>
              <a:ext uri="{FF2B5EF4-FFF2-40B4-BE49-F238E27FC236}">
                <a16:creationId xmlns:a16="http://schemas.microsoft.com/office/drawing/2014/main" id="{7E7996E8-6224-593B-59FD-762DADF4CD43}"/>
              </a:ext>
            </a:extLst>
          </p:cNvPr>
          <p:cNvSpPr/>
          <p:nvPr/>
        </p:nvSpPr>
        <p:spPr>
          <a:xfrm>
            <a:off x="4896453" y="1547634"/>
            <a:ext cx="2278040" cy="984838"/>
          </a:xfrm>
          <a:prstGeom prst="chevron">
            <a:avLst/>
          </a:prstGeom>
          <a:solidFill>
            <a:srgbClr val="A884D2"/>
          </a:solidFill>
          <a:ln w="25400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Early Research Career</a:t>
            </a:r>
          </a:p>
        </p:txBody>
      </p:sp>
      <p:sp>
        <p:nvSpPr>
          <p:cNvPr id="24" name="Bent Arrow 23">
            <a:extLst>
              <a:ext uri="{FF2B5EF4-FFF2-40B4-BE49-F238E27FC236}">
                <a16:creationId xmlns:a16="http://schemas.microsoft.com/office/drawing/2014/main" id="{F414EAA4-667E-94B4-E8FD-2B3914106650}"/>
              </a:ext>
            </a:extLst>
          </p:cNvPr>
          <p:cNvSpPr/>
          <p:nvPr/>
        </p:nvSpPr>
        <p:spPr>
          <a:xfrm rot="10800000" flipH="1">
            <a:off x="757309" y="2530620"/>
            <a:ext cx="858132" cy="1526481"/>
          </a:xfrm>
          <a:prstGeom prst="bentArrow">
            <a:avLst>
              <a:gd name="adj1" fmla="val 50000"/>
              <a:gd name="adj2" fmla="val 25613"/>
              <a:gd name="adj3" fmla="val 25000"/>
              <a:gd name="adj4" fmla="val 43750"/>
            </a:avLst>
          </a:prstGeom>
          <a:solidFill>
            <a:srgbClr val="77C3F1"/>
          </a:solidFill>
          <a:ln w="25400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0800000"/>
            </a:lightRig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22250">
              <a:lnSpc>
                <a:spcPct val="90000"/>
              </a:lnSpc>
              <a:spcAft>
                <a:spcPct val="35000"/>
              </a:spcAft>
              <a:defRPr/>
            </a:pP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Bent Arrow 24">
            <a:extLst>
              <a:ext uri="{FF2B5EF4-FFF2-40B4-BE49-F238E27FC236}">
                <a16:creationId xmlns:a16="http://schemas.microsoft.com/office/drawing/2014/main" id="{427F2543-8B9A-02BD-3AF6-BEC5276D5DF1}"/>
              </a:ext>
            </a:extLst>
          </p:cNvPr>
          <p:cNvSpPr/>
          <p:nvPr/>
        </p:nvSpPr>
        <p:spPr>
          <a:xfrm rot="10800000" flipH="1">
            <a:off x="218200" y="2535095"/>
            <a:ext cx="1232258" cy="898870"/>
          </a:xfrm>
          <a:prstGeom prst="bentArrow">
            <a:avLst>
              <a:gd name="adj1" fmla="val 50000"/>
              <a:gd name="adj2" fmla="val 25613"/>
              <a:gd name="adj3" fmla="val 25000"/>
              <a:gd name="adj4" fmla="val 43750"/>
            </a:avLst>
          </a:prstGeom>
          <a:solidFill>
            <a:srgbClr val="77C3F1"/>
          </a:solidFill>
          <a:ln w="25400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0800000"/>
            </a:lightRig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22250">
              <a:lnSpc>
                <a:spcPct val="90000"/>
              </a:lnSpc>
              <a:spcAft>
                <a:spcPct val="35000"/>
              </a:spcAft>
              <a:defRPr/>
            </a:pP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E37CAA7D-A8FF-1373-E2E8-5FD45C5A24E1}"/>
              </a:ext>
            </a:extLst>
          </p:cNvPr>
          <p:cNvSpPr/>
          <p:nvPr/>
        </p:nvSpPr>
        <p:spPr>
          <a:xfrm>
            <a:off x="457653" y="3078262"/>
            <a:ext cx="718877" cy="235943"/>
          </a:xfrm>
          <a:prstGeom prst="roundRect">
            <a:avLst>
              <a:gd name="adj" fmla="val 10000"/>
            </a:avLst>
          </a:prstGeom>
          <a:noFill/>
          <a:ln>
            <a:noFill/>
          </a:ln>
          <a:effectLst>
            <a:outerShdw blurRad="139700" dist="38100" dir="2700000" algn="tl" rotWithShape="0">
              <a:prstClr val="black">
                <a:alpha val="23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222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200" b="1" dirty="0">
                <a:solidFill>
                  <a:srgbClr val="396582"/>
                </a:solidFill>
              </a:rPr>
              <a:t>T32, T35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971DE7AB-A8AF-DADC-D5C0-16E055E64A02}"/>
              </a:ext>
            </a:extLst>
          </p:cNvPr>
          <p:cNvSpPr/>
          <p:nvPr/>
        </p:nvSpPr>
        <p:spPr>
          <a:xfrm>
            <a:off x="839790" y="3739009"/>
            <a:ext cx="679812" cy="192870"/>
          </a:xfrm>
          <a:prstGeom prst="roundRect">
            <a:avLst>
              <a:gd name="adj" fmla="val 10000"/>
            </a:avLst>
          </a:prstGeom>
          <a:noFill/>
          <a:ln>
            <a:noFill/>
          </a:ln>
          <a:effectLst>
            <a:outerShdw blurRad="139700" dist="38100" dir="2700000" algn="tl" rotWithShape="0">
              <a:prstClr val="black">
                <a:alpha val="23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200" b="1" dirty="0">
                <a:solidFill>
                  <a:srgbClr val="396582"/>
                </a:solidFill>
              </a:rPr>
              <a:t>F30, F31</a:t>
            </a:r>
          </a:p>
        </p:txBody>
      </p:sp>
      <p:sp>
        <p:nvSpPr>
          <p:cNvPr id="28" name="Bent Arrow 27">
            <a:extLst>
              <a:ext uri="{FF2B5EF4-FFF2-40B4-BE49-F238E27FC236}">
                <a16:creationId xmlns:a16="http://schemas.microsoft.com/office/drawing/2014/main" id="{A0619DBE-FE2A-EFF2-7293-543AE6E9E0FD}"/>
              </a:ext>
            </a:extLst>
          </p:cNvPr>
          <p:cNvSpPr/>
          <p:nvPr/>
        </p:nvSpPr>
        <p:spPr>
          <a:xfrm rot="10800000" flipH="1">
            <a:off x="1989568" y="2526265"/>
            <a:ext cx="838749" cy="1526481"/>
          </a:xfrm>
          <a:prstGeom prst="bentArrow">
            <a:avLst>
              <a:gd name="adj1" fmla="val 50000"/>
              <a:gd name="adj2" fmla="val 25613"/>
              <a:gd name="adj3" fmla="val 25000"/>
              <a:gd name="adj4" fmla="val 43750"/>
            </a:avLst>
          </a:prstGeom>
          <a:solidFill>
            <a:srgbClr val="9AD5DE"/>
          </a:solidFill>
          <a:ln w="25400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0800000"/>
            </a:lightRig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22250">
              <a:lnSpc>
                <a:spcPct val="90000"/>
              </a:lnSpc>
              <a:spcAft>
                <a:spcPct val="35000"/>
              </a:spcAft>
              <a:defRPr/>
            </a:pP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Bent Arrow 28">
            <a:extLst>
              <a:ext uri="{FF2B5EF4-FFF2-40B4-BE49-F238E27FC236}">
                <a16:creationId xmlns:a16="http://schemas.microsoft.com/office/drawing/2014/main" id="{E3B97529-D4B0-0D01-BDA0-2330CE9A3DBB}"/>
              </a:ext>
            </a:extLst>
          </p:cNvPr>
          <p:cNvSpPr/>
          <p:nvPr/>
        </p:nvSpPr>
        <p:spPr>
          <a:xfrm rot="10800000" flipH="1">
            <a:off x="1450459" y="2530739"/>
            <a:ext cx="1248603" cy="898870"/>
          </a:xfrm>
          <a:prstGeom prst="bentArrow">
            <a:avLst>
              <a:gd name="adj1" fmla="val 50000"/>
              <a:gd name="adj2" fmla="val 25613"/>
              <a:gd name="adj3" fmla="val 25000"/>
              <a:gd name="adj4" fmla="val 43750"/>
            </a:avLst>
          </a:prstGeom>
          <a:solidFill>
            <a:srgbClr val="9AD5DE"/>
          </a:solidFill>
          <a:ln w="25400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0800000"/>
            </a:lightRig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22250">
              <a:lnSpc>
                <a:spcPct val="90000"/>
              </a:lnSpc>
              <a:spcAft>
                <a:spcPct val="35000"/>
              </a:spcAft>
              <a:defRPr/>
            </a:pP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Chevron 29">
            <a:extLst>
              <a:ext uri="{FF2B5EF4-FFF2-40B4-BE49-F238E27FC236}">
                <a16:creationId xmlns:a16="http://schemas.microsoft.com/office/drawing/2014/main" id="{767D8F33-6891-5295-6AD0-2C8F1CB1CD08}"/>
              </a:ext>
            </a:extLst>
          </p:cNvPr>
          <p:cNvSpPr/>
          <p:nvPr/>
        </p:nvSpPr>
        <p:spPr>
          <a:xfrm>
            <a:off x="1351460" y="1541963"/>
            <a:ext cx="4029688" cy="984838"/>
          </a:xfrm>
          <a:prstGeom prst="chevron">
            <a:avLst/>
          </a:prstGeom>
          <a:solidFill>
            <a:srgbClr val="9AD5DE"/>
          </a:solidFill>
          <a:ln w="25400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rgbClr val="48686D"/>
                </a:solidFill>
              </a:rPr>
              <a:t>Postdoctoral Training/Clinical Residency</a:t>
            </a:r>
          </a:p>
        </p:txBody>
      </p:sp>
      <p:sp>
        <p:nvSpPr>
          <p:cNvPr id="31" name="Pentagon 30">
            <a:extLst>
              <a:ext uri="{FF2B5EF4-FFF2-40B4-BE49-F238E27FC236}">
                <a16:creationId xmlns:a16="http://schemas.microsoft.com/office/drawing/2014/main" id="{BC224E70-AE69-DE37-AEA7-9EF321F570E0}"/>
              </a:ext>
            </a:extLst>
          </p:cNvPr>
          <p:cNvSpPr/>
          <p:nvPr/>
        </p:nvSpPr>
        <p:spPr>
          <a:xfrm>
            <a:off x="206223" y="1550257"/>
            <a:ext cx="1659775" cy="984838"/>
          </a:xfrm>
          <a:prstGeom prst="homePlate">
            <a:avLst/>
          </a:prstGeom>
          <a:solidFill>
            <a:srgbClr val="76C2F1"/>
          </a:solidFill>
          <a:ln w="25400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rgbClr val="396582"/>
                </a:solidFill>
              </a:rPr>
              <a:t>Graduate/  Clinical Training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9F56594D-E78F-772F-FF47-1B07EE48477A}"/>
              </a:ext>
            </a:extLst>
          </p:cNvPr>
          <p:cNvSpPr/>
          <p:nvPr/>
        </p:nvSpPr>
        <p:spPr>
          <a:xfrm>
            <a:off x="1761716" y="3096209"/>
            <a:ext cx="446733" cy="234797"/>
          </a:xfrm>
          <a:prstGeom prst="roundRect">
            <a:avLst>
              <a:gd name="adj" fmla="val 10000"/>
            </a:avLst>
          </a:prstGeom>
          <a:noFill/>
          <a:ln>
            <a:noFill/>
          </a:ln>
          <a:effectLst>
            <a:outerShdw blurRad="139700" dist="38100" dir="2700000" algn="tl" rotWithShape="0">
              <a:prstClr val="black">
                <a:alpha val="23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222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200" b="1" dirty="0">
                <a:solidFill>
                  <a:srgbClr val="48686D"/>
                </a:solidFill>
              </a:rPr>
              <a:t>T32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170726D1-7A77-17A6-0602-5D699470801A}"/>
              </a:ext>
            </a:extLst>
          </p:cNvPr>
          <p:cNvSpPr/>
          <p:nvPr/>
        </p:nvSpPr>
        <p:spPr>
          <a:xfrm>
            <a:off x="2316601" y="3709124"/>
            <a:ext cx="329090" cy="248218"/>
          </a:xfrm>
          <a:prstGeom prst="roundRect">
            <a:avLst>
              <a:gd name="adj" fmla="val 10000"/>
            </a:avLst>
          </a:prstGeom>
          <a:noFill/>
          <a:ln>
            <a:noFill/>
          </a:ln>
          <a:effectLst>
            <a:outerShdw blurRad="139700" dist="38100" dir="2700000" algn="tl" rotWithShape="0">
              <a:prstClr val="black">
                <a:alpha val="23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200" b="1" dirty="0">
                <a:solidFill>
                  <a:srgbClr val="48686D"/>
                </a:solidFill>
              </a:rPr>
              <a:t>F32</a:t>
            </a:r>
          </a:p>
        </p:txBody>
      </p:sp>
      <p:sp>
        <p:nvSpPr>
          <p:cNvPr id="10332" name="TextBox 1">
            <a:extLst>
              <a:ext uri="{FF2B5EF4-FFF2-40B4-BE49-F238E27FC236}">
                <a16:creationId xmlns:a16="http://schemas.microsoft.com/office/drawing/2014/main" id="{B1F488F0-8425-D90B-E3FB-EE2F661A9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4463" y="388938"/>
            <a:ext cx="73326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defRPr sz="3200">
                <a:solidFill>
                  <a:schemeClr val="bg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</a:pP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</a:rPr>
              <a:t>Most Kinds (activity codes) of NIH Grants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>
            <a:extLst>
              <a:ext uri="{FF2B5EF4-FFF2-40B4-BE49-F238E27FC236}">
                <a16:creationId xmlns:a16="http://schemas.microsoft.com/office/drawing/2014/main" id="{8226A421-1B8F-8851-4E7C-72DEBA346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286000"/>
            <a:ext cx="7324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defRPr sz="3200">
                <a:solidFill>
                  <a:schemeClr val="bg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</a:pPr>
            <a:r>
              <a:rPr lang="en-US" altLang="en-US" sz="6000" b="1">
                <a:latin typeface="Times New Roman" panose="02020603050405020304" pitchFamily="18" charset="0"/>
              </a:rPr>
              <a:t>5 RO1 CA095286 - 12</a:t>
            </a:r>
          </a:p>
        </p:txBody>
      </p:sp>
      <p:sp>
        <p:nvSpPr>
          <p:cNvPr id="12291" name="TextBox 2">
            <a:extLst>
              <a:ext uri="{FF2B5EF4-FFF2-40B4-BE49-F238E27FC236}">
                <a16:creationId xmlns:a16="http://schemas.microsoft.com/office/drawing/2014/main" id="{4EBAD77E-81A7-7E34-34D3-DB1078853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954088"/>
            <a:ext cx="16367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defRPr sz="3200">
                <a:solidFill>
                  <a:schemeClr val="bg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</a:pPr>
            <a:r>
              <a:rPr lang="en-US" altLang="en-US" sz="2400">
                <a:latin typeface="Times New Roman" panose="02020603050405020304" pitchFamily="18" charset="0"/>
              </a:rPr>
              <a:t>Application</a:t>
            </a:r>
          </a:p>
          <a:p>
            <a:pPr algn="ctr">
              <a:spcBef>
                <a:spcPct val="0"/>
              </a:spcBef>
              <a:buClrTx/>
              <a:buSzTx/>
            </a:pPr>
            <a:r>
              <a:rPr lang="en-US" altLang="en-US" sz="2400">
                <a:latin typeface="Times New Roman" panose="02020603050405020304" pitchFamily="18" charset="0"/>
              </a:rPr>
              <a:t>Type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12292" name="TextBox 3">
            <a:extLst>
              <a:ext uri="{FF2B5EF4-FFF2-40B4-BE49-F238E27FC236}">
                <a16:creationId xmlns:a16="http://schemas.microsoft.com/office/drawing/2014/main" id="{312DCEF0-5ABD-6D78-9D95-13D8C364B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113" y="3714750"/>
            <a:ext cx="12684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defRPr sz="3200">
                <a:solidFill>
                  <a:schemeClr val="bg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</a:pPr>
            <a:r>
              <a:rPr lang="en-US" altLang="en-US" sz="2400">
                <a:latin typeface="Times New Roman" panose="02020603050405020304" pitchFamily="18" charset="0"/>
              </a:rPr>
              <a:t>Activity </a:t>
            </a:r>
          </a:p>
          <a:p>
            <a:pPr algn="ctr">
              <a:spcBef>
                <a:spcPct val="0"/>
              </a:spcBef>
              <a:buClrTx/>
              <a:buSzTx/>
            </a:pPr>
            <a:r>
              <a:rPr lang="en-US" altLang="en-US" sz="2400">
                <a:latin typeface="Times New Roman" panose="02020603050405020304" pitchFamily="18" charset="0"/>
              </a:rPr>
              <a:t>Code</a:t>
            </a:r>
          </a:p>
        </p:txBody>
      </p:sp>
      <p:sp>
        <p:nvSpPr>
          <p:cNvPr id="12293" name="TextBox 4">
            <a:extLst>
              <a:ext uri="{FF2B5EF4-FFF2-40B4-BE49-F238E27FC236}">
                <a16:creationId xmlns:a16="http://schemas.microsoft.com/office/drawing/2014/main" id="{60309EAF-FF85-6D21-3D43-FAF3B8F1C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73088"/>
            <a:ext cx="26860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defRPr sz="3200">
                <a:solidFill>
                  <a:schemeClr val="bg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</a:pPr>
            <a:r>
              <a:rPr lang="en-US" altLang="en-US" sz="2400">
                <a:latin typeface="Times New Roman" panose="02020603050405020304" pitchFamily="18" charset="0"/>
              </a:rPr>
              <a:t>Institute/Center (IC)</a:t>
            </a:r>
          </a:p>
          <a:p>
            <a:pPr algn="ctr">
              <a:spcBef>
                <a:spcPct val="0"/>
              </a:spcBef>
              <a:buClrTx/>
              <a:buSzTx/>
            </a:pPr>
            <a:r>
              <a:rPr lang="en-US" altLang="en-US" sz="2400">
                <a:latin typeface="Times New Roman" panose="02020603050405020304" pitchFamily="18" charset="0"/>
              </a:rPr>
              <a:t> Code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t</a:t>
            </a:r>
          </a:p>
          <a:p>
            <a:pPr algn="ctr">
              <a:spcBef>
                <a:spcPct val="0"/>
              </a:spcBef>
              <a:buClrTx/>
              <a:buSzTx/>
            </a:pP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CA: NCI</a:t>
            </a:r>
          </a:p>
        </p:txBody>
      </p:sp>
      <p:sp>
        <p:nvSpPr>
          <p:cNvPr id="12294" name="TextBox 5">
            <a:extLst>
              <a:ext uri="{FF2B5EF4-FFF2-40B4-BE49-F238E27FC236}">
                <a16:creationId xmlns:a16="http://schemas.microsoft.com/office/drawing/2014/main" id="{BDCE82D3-7598-5DD4-2905-940B18F6B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9350" y="3962400"/>
            <a:ext cx="21272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defRPr sz="3200">
                <a:solidFill>
                  <a:schemeClr val="bg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</a:pPr>
            <a:r>
              <a:rPr lang="en-US" altLang="en-US" sz="2400">
                <a:latin typeface="Times New Roman" panose="02020603050405020304" pitchFamily="18" charset="0"/>
              </a:rPr>
              <a:t>Serial </a:t>
            </a:r>
          </a:p>
          <a:p>
            <a:pPr algn="ctr">
              <a:spcBef>
                <a:spcPct val="0"/>
              </a:spcBef>
              <a:buClrTx/>
              <a:buSzTx/>
            </a:pPr>
            <a:r>
              <a:rPr lang="en-US" altLang="en-US" sz="2400">
                <a:latin typeface="Times New Roman" panose="02020603050405020304" pitchFamily="18" charset="0"/>
              </a:rPr>
              <a:t>Number</a:t>
            </a:r>
          </a:p>
          <a:p>
            <a:pPr algn="ctr">
              <a:spcBef>
                <a:spcPct val="0"/>
              </a:spcBef>
              <a:buClrTx/>
              <a:buSzTx/>
            </a:pPr>
            <a:r>
              <a:rPr lang="en-US" altLang="en-US" sz="1800">
                <a:latin typeface="Times New Roman" panose="02020603050405020304" pitchFamily="18" charset="0"/>
              </a:rPr>
              <a:t>(Six digits including </a:t>
            </a:r>
          </a:p>
          <a:p>
            <a:pPr algn="ctr">
              <a:spcBef>
                <a:spcPct val="0"/>
              </a:spcBef>
              <a:buClrTx/>
              <a:buSzTx/>
            </a:pPr>
            <a:r>
              <a:rPr lang="en-US" altLang="en-US" sz="1800">
                <a:latin typeface="Times New Roman" panose="02020603050405020304" pitchFamily="18" charset="0"/>
              </a:rPr>
              <a:t>leading zeros)</a:t>
            </a:r>
          </a:p>
        </p:txBody>
      </p:sp>
      <p:sp>
        <p:nvSpPr>
          <p:cNvPr id="12295" name="TextBox 6">
            <a:extLst>
              <a:ext uri="{FF2B5EF4-FFF2-40B4-BE49-F238E27FC236}">
                <a16:creationId xmlns:a16="http://schemas.microsoft.com/office/drawing/2014/main" id="{274A97FB-A73B-FA80-0859-060751FEB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6025" y="712788"/>
            <a:ext cx="12366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defRPr sz="3200">
                <a:solidFill>
                  <a:schemeClr val="bg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</a:pPr>
            <a:r>
              <a:rPr lang="en-US" altLang="en-US" sz="2400">
                <a:latin typeface="Times New Roman" panose="02020603050405020304" pitchFamily="18" charset="0"/>
              </a:rPr>
              <a:t>Support </a:t>
            </a:r>
          </a:p>
          <a:p>
            <a:pPr algn="ctr">
              <a:spcBef>
                <a:spcPct val="0"/>
              </a:spcBef>
              <a:buClrTx/>
              <a:buSzTx/>
            </a:pPr>
            <a:r>
              <a:rPr lang="en-US" altLang="en-US" sz="2400">
                <a:latin typeface="Times New Roman" panose="02020603050405020304" pitchFamily="18" charset="0"/>
              </a:rPr>
              <a:t>Year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CA5E40F3-6A8E-F547-8A46-0AA9CEA98E25}"/>
              </a:ext>
            </a:extLst>
          </p:cNvPr>
          <p:cNvSpPr/>
          <p:nvPr/>
        </p:nvSpPr>
        <p:spPr bwMode="auto">
          <a:xfrm rot="16200000">
            <a:off x="1390650" y="1703388"/>
            <a:ext cx="407987" cy="896938"/>
          </a:xfrm>
          <a:prstGeom prst="rightBrace">
            <a:avLst>
              <a:gd name="adj1" fmla="val 8333"/>
              <a:gd name="adj2" fmla="val 50832"/>
            </a:avLst>
          </a:prstGeom>
          <a:ln w="25400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A09174C9-BF41-4DA6-38BB-1C5C15C4ADCD}"/>
              </a:ext>
            </a:extLst>
          </p:cNvPr>
          <p:cNvSpPr/>
          <p:nvPr/>
        </p:nvSpPr>
        <p:spPr bwMode="auto">
          <a:xfrm rot="16200000">
            <a:off x="3963988" y="1531937"/>
            <a:ext cx="407988" cy="1046163"/>
          </a:xfrm>
          <a:prstGeom prst="rightBrace">
            <a:avLst>
              <a:gd name="adj1" fmla="val 8333"/>
              <a:gd name="adj2" fmla="val 50832"/>
            </a:avLst>
          </a:prstGeom>
          <a:ln w="25400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C34FFF18-540B-3C50-6002-88DFADCBA793}"/>
              </a:ext>
            </a:extLst>
          </p:cNvPr>
          <p:cNvSpPr/>
          <p:nvPr/>
        </p:nvSpPr>
        <p:spPr bwMode="auto">
          <a:xfrm rot="5400000">
            <a:off x="2473325" y="2909888"/>
            <a:ext cx="407988" cy="1109662"/>
          </a:xfrm>
          <a:prstGeom prst="rightBrace">
            <a:avLst>
              <a:gd name="adj1" fmla="val 8333"/>
              <a:gd name="adj2" fmla="val 50832"/>
            </a:avLst>
          </a:prstGeom>
          <a:ln w="25400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F39955B3-766B-FF53-B274-D923D946CF7F}"/>
              </a:ext>
            </a:extLst>
          </p:cNvPr>
          <p:cNvSpPr/>
          <p:nvPr/>
        </p:nvSpPr>
        <p:spPr bwMode="auto">
          <a:xfrm rot="5400000">
            <a:off x="5757863" y="2370137"/>
            <a:ext cx="407988" cy="2322513"/>
          </a:xfrm>
          <a:prstGeom prst="rightBrace">
            <a:avLst>
              <a:gd name="adj1" fmla="val 8333"/>
              <a:gd name="adj2" fmla="val 50832"/>
            </a:avLst>
          </a:prstGeom>
          <a:ln w="25400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73B14BB8-771F-9878-CC4C-E045DCBC7712}"/>
              </a:ext>
            </a:extLst>
          </p:cNvPr>
          <p:cNvSpPr/>
          <p:nvPr/>
        </p:nvSpPr>
        <p:spPr bwMode="auto">
          <a:xfrm rot="16200000">
            <a:off x="7981157" y="1462881"/>
            <a:ext cx="407988" cy="904875"/>
          </a:xfrm>
          <a:prstGeom prst="rightBrace">
            <a:avLst>
              <a:gd name="adj1" fmla="val 8333"/>
              <a:gd name="adj2" fmla="val 50832"/>
            </a:avLst>
          </a:prstGeom>
          <a:ln w="25400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bg2"/>
              </a:solidFill>
              <a:latin typeface="Times New Roman" pitchFamily="18" charset="0"/>
            </a:endParaRPr>
          </a:p>
        </p:txBody>
      </p:sp>
      <p:pic>
        <p:nvPicPr>
          <p:cNvPr id="11277" name="Picture 12">
            <a:extLst>
              <a:ext uri="{FF2B5EF4-FFF2-40B4-BE49-F238E27FC236}">
                <a16:creationId xmlns:a16="http://schemas.microsoft.com/office/drawing/2014/main" id="{0DB514B1-B17F-4D52-1F1B-AC57A3C9A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863" y="5867400"/>
            <a:ext cx="21209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2" grpId="0"/>
      <p:bldP spid="12293" grpId="0"/>
      <p:bldP spid="12294" grpId="0"/>
      <p:bldP spid="1229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BF29EC1-7876-3E8B-E1C8-CEC404CD8878}"/>
              </a:ext>
            </a:extLst>
          </p:cNvPr>
          <p:cNvGraphicFramePr>
            <a:graphicFrameLocks noGrp="1"/>
          </p:cNvGraphicFramePr>
          <p:nvPr/>
        </p:nvGraphicFramePr>
        <p:xfrm>
          <a:off x="1981200" y="762000"/>
          <a:ext cx="6629400" cy="3840480"/>
        </p:xfrm>
        <a:graphic>
          <a:graphicData uri="http://schemas.openxmlformats.org/drawingml/2006/table">
            <a:tbl>
              <a:tblPr/>
              <a:tblGrid>
                <a:gridCol w="912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0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297"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Initial request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5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Renewal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Initial request for addition funding/competitive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14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Competing revision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Initial request for (or the award of) additional funds during a current project period to support new or additional activities that are not identified in the current award.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5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 of Organization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 of all of the assets of the grantee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5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Noncompeting </a:t>
                      </a:r>
                      <a:b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continuation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Progress report non competitive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322" name="TextBox 9">
            <a:extLst>
              <a:ext uri="{FF2B5EF4-FFF2-40B4-BE49-F238E27FC236}">
                <a16:creationId xmlns:a16="http://schemas.microsoft.com/office/drawing/2014/main" id="{701F2A02-C668-FFBE-366F-B7FBF73E2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69875"/>
            <a:ext cx="3381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defRPr sz="3200">
                <a:solidFill>
                  <a:schemeClr val="bg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</a:pPr>
            <a:r>
              <a:rPr lang="en-US" altLang="en-US" sz="2400" b="1">
                <a:latin typeface="Times New Roman" panose="02020603050405020304" pitchFamily="18" charset="0"/>
              </a:rPr>
              <a:t>APPLICATION TYPES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>
            <a:extLst>
              <a:ext uri="{FF2B5EF4-FFF2-40B4-BE49-F238E27FC236}">
                <a16:creationId xmlns:a16="http://schemas.microsoft.com/office/drawing/2014/main" id="{7AE1210B-D393-5483-2004-3196B1A53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81000"/>
            <a:ext cx="7391400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defRPr sz="3200">
                <a:solidFill>
                  <a:schemeClr val="bg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</a:pPr>
            <a:r>
              <a:rPr lang="en-US" altLang="en-US" sz="2000">
                <a:solidFill>
                  <a:schemeClr val="bg1"/>
                </a:solidFill>
                <a:latin typeface="Times New Roman" panose="02020603050405020304" pitchFamily="18" charset="0"/>
              </a:rPr>
              <a:t>T32:  pre/post doctoral institutional training grant</a:t>
            </a:r>
          </a:p>
          <a:p>
            <a:pPr>
              <a:spcBef>
                <a:spcPct val="0"/>
              </a:spcBef>
              <a:buClrTx/>
              <a:buSzTx/>
            </a:pPr>
            <a:r>
              <a:rPr lang="en-US" altLang="en-US" sz="2000">
                <a:latin typeface="Times New Roman" panose="02020603050405020304" pitchFamily="18" charset="0"/>
              </a:rPr>
              <a:t>T35:  short-term research training (often during summer)</a:t>
            </a:r>
          </a:p>
          <a:p>
            <a:pPr>
              <a:spcBef>
                <a:spcPct val="0"/>
              </a:spcBef>
              <a:buClrTx/>
              <a:buSzTx/>
            </a:pPr>
            <a:endParaRPr lang="en-US" altLang="en-US" sz="20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</a:pPr>
            <a:r>
              <a:rPr lang="en-US" altLang="en-US" sz="2000">
                <a:latin typeface="Times New Roman" panose="02020603050405020304" pitchFamily="18" charset="0"/>
              </a:rPr>
              <a:t>F30:  fellowship program (predoctoral leading to 		combined MD/PhD)</a:t>
            </a:r>
          </a:p>
          <a:p>
            <a:pPr>
              <a:spcBef>
                <a:spcPct val="0"/>
              </a:spcBef>
              <a:buClrTx/>
              <a:buSzTx/>
            </a:pPr>
            <a:r>
              <a:rPr lang="en-US" altLang="en-US" sz="2000">
                <a:latin typeface="Times New Roman" panose="02020603050405020304" pitchFamily="18" charset="0"/>
              </a:rPr>
              <a:t>F31:  fellowship program (predoctoral leading to a PhD)</a:t>
            </a:r>
          </a:p>
          <a:p>
            <a:pPr>
              <a:spcBef>
                <a:spcPct val="0"/>
              </a:spcBef>
              <a:buClrTx/>
              <a:buSzTx/>
            </a:pPr>
            <a:r>
              <a:rPr lang="en-US" altLang="en-US" sz="2000">
                <a:latin typeface="Times New Roman" panose="02020603050405020304" pitchFamily="18" charset="0"/>
              </a:rPr>
              <a:t>F32:  fellowship program (postdoctoral)</a:t>
            </a:r>
          </a:p>
          <a:p>
            <a:pPr>
              <a:spcBef>
                <a:spcPct val="0"/>
              </a:spcBef>
              <a:buClrTx/>
              <a:buSzTx/>
            </a:pPr>
            <a:endParaRPr lang="en-US" altLang="en-US" sz="20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</a:pPr>
            <a:r>
              <a:rPr lang="en-US" altLang="en-US" sz="2000">
                <a:latin typeface="Times New Roman" panose="02020603050405020304" pitchFamily="18" charset="0"/>
              </a:rPr>
              <a:t>P01:  research program project (broadly 		based/multidisciplinary)</a:t>
            </a:r>
          </a:p>
          <a:p>
            <a:pPr>
              <a:spcBef>
                <a:spcPct val="0"/>
              </a:spcBef>
              <a:buClrTx/>
              <a:buSzTx/>
            </a:pPr>
            <a:r>
              <a:rPr lang="en-US" altLang="en-US" sz="2000">
                <a:latin typeface="Times New Roman" panose="02020603050405020304" pitchFamily="18" charset="0"/>
              </a:rPr>
              <a:t>P50:   specialized center</a:t>
            </a:r>
          </a:p>
          <a:p>
            <a:pPr>
              <a:spcBef>
                <a:spcPct val="0"/>
              </a:spcBef>
              <a:buClrTx/>
              <a:buSzTx/>
            </a:pPr>
            <a:endParaRPr lang="en-US" altLang="en-US" sz="20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</a:pPr>
            <a:r>
              <a:rPr lang="en-US" altLang="en-US" sz="2000">
                <a:latin typeface="Times New Roman" panose="02020603050405020304" pitchFamily="18" charset="0"/>
              </a:rPr>
              <a:t>U01:	research project – cooperative agreement</a:t>
            </a:r>
          </a:p>
          <a:p>
            <a:pPr>
              <a:spcBef>
                <a:spcPct val="0"/>
              </a:spcBef>
              <a:buClrTx/>
              <a:buSzTx/>
            </a:pPr>
            <a:r>
              <a:rPr lang="en-US" altLang="en-US" sz="2000">
                <a:latin typeface="Times New Roman" panose="02020603050405020304" pitchFamily="18" charset="0"/>
              </a:rPr>
              <a:t>UG3/UH3:  Phase 1/2 exploratory/developmental cooperative 	agreements</a:t>
            </a:r>
          </a:p>
          <a:p>
            <a:pPr>
              <a:spcBef>
                <a:spcPct val="0"/>
              </a:spcBef>
              <a:buClrTx/>
              <a:buSzTx/>
            </a:pPr>
            <a:endParaRPr lang="en-US" altLang="en-US" sz="24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</a:pPr>
            <a:endParaRPr lang="en-US" altLang="en-US" sz="24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</a:pPr>
            <a:endParaRPr lang="en-US" altLang="en-US" sz="24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>
            <a:extLst>
              <a:ext uri="{FF2B5EF4-FFF2-40B4-BE49-F238E27FC236}">
                <a16:creationId xmlns:a16="http://schemas.microsoft.com/office/drawing/2014/main" id="{3289A15A-9C0C-EA95-A6A1-E70FFE787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81000"/>
            <a:ext cx="632460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defRPr sz="3200">
                <a:solidFill>
                  <a:schemeClr val="bg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</a:pPr>
            <a:r>
              <a:rPr lang="en-US" altLang="en-US" sz="2000">
                <a:latin typeface="Times New Roman" panose="02020603050405020304" pitchFamily="18" charset="0"/>
              </a:rPr>
              <a:t>K01:  research scientist development award – research &amp; 	training</a:t>
            </a:r>
          </a:p>
          <a:p>
            <a:pPr>
              <a:spcBef>
                <a:spcPct val="0"/>
              </a:spcBef>
              <a:buClrTx/>
              <a:buSzTx/>
            </a:pPr>
            <a:r>
              <a:rPr lang="en-US" altLang="en-US" sz="2000">
                <a:latin typeface="Times New Roman" panose="02020603050405020304" pitchFamily="18" charset="0"/>
              </a:rPr>
              <a:t>K02:  research scientist development award – research  (for 	more established investigator)</a:t>
            </a:r>
          </a:p>
          <a:p>
            <a:pPr>
              <a:spcBef>
                <a:spcPct val="0"/>
              </a:spcBef>
              <a:buClrTx/>
              <a:buSzTx/>
            </a:pPr>
            <a:r>
              <a:rPr lang="en-US" altLang="en-US" sz="2000">
                <a:latin typeface="Times New Roman" panose="02020603050405020304" pitchFamily="18" charset="0"/>
              </a:rPr>
              <a:t>K07:  academic teacher award</a:t>
            </a:r>
          </a:p>
          <a:p>
            <a:pPr>
              <a:spcBef>
                <a:spcPct val="0"/>
              </a:spcBef>
              <a:buClrTx/>
              <a:buSzTx/>
            </a:pPr>
            <a:r>
              <a:rPr lang="en-US" altLang="en-US" sz="2000">
                <a:solidFill>
                  <a:schemeClr val="bg1"/>
                </a:solidFill>
                <a:latin typeface="Times New Roman" panose="02020603050405020304" pitchFamily="18" charset="0"/>
              </a:rPr>
              <a:t>K08:  clinical investigator award  (CIA)</a:t>
            </a:r>
          </a:p>
          <a:p>
            <a:pPr>
              <a:spcBef>
                <a:spcPct val="0"/>
              </a:spcBef>
              <a:buClrTx/>
              <a:buSzTx/>
            </a:pPr>
            <a:r>
              <a:rPr lang="en-US" altLang="en-US" sz="2000">
                <a:latin typeface="Times New Roman" panose="02020603050405020304" pitchFamily="18" charset="0"/>
              </a:rPr>
              <a:t>K12:   physician scientist award program  (sponsored by 	institution)</a:t>
            </a:r>
          </a:p>
          <a:p>
            <a:pPr>
              <a:spcBef>
                <a:spcPct val="0"/>
              </a:spcBef>
              <a:buClrTx/>
              <a:buSzTx/>
            </a:pPr>
            <a:r>
              <a:rPr lang="en-US" altLang="en-US" sz="2000">
                <a:latin typeface="Times New Roman" panose="02020603050405020304" pitchFamily="18" charset="0"/>
              </a:rPr>
              <a:t>K22:   career transition award (intramural NIH to 	extramural)</a:t>
            </a:r>
          </a:p>
          <a:p>
            <a:pPr>
              <a:spcBef>
                <a:spcPct val="0"/>
              </a:spcBef>
              <a:buClrTx/>
              <a:buSzTx/>
            </a:pPr>
            <a:r>
              <a:rPr lang="en-US" altLang="en-US" sz="2000">
                <a:solidFill>
                  <a:schemeClr val="bg1"/>
                </a:solidFill>
                <a:latin typeface="Times New Roman" panose="02020603050405020304" pitchFamily="18" charset="0"/>
              </a:rPr>
              <a:t>K23:   mentored patient-oriented research career 	developmental award</a:t>
            </a:r>
          </a:p>
          <a:p>
            <a:pPr>
              <a:spcBef>
                <a:spcPct val="0"/>
              </a:spcBef>
              <a:buClrTx/>
              <a:buSzTx/>
            </a:pPr>
            <a:r>
              <a:rPr lang="en-US" altLang="en-US" sz="2000">
                <a:latin typeface="Times New Roman" panose="02020603050405020304" pitchFamily="18" charset="0"/>
              </a:rPr>
              <a:t>K24:  midcareer investigator award in patient-oriented 	research</a:t>
            </a:r>
          </a:p>
          <a:p>
            <a:pPr>
              <a:spcBef>
                <a:spcPct val="0"/>
              </a:spcBef>
              <a:buClrTx/>
              <a:buSzTx/>
            </a:pPr>
            <a:r>
              <a:rPr lang="en-US" altLang="en-US" sz="2000">
                <a:solidFill>
                  <a:schemeClr val="bg1"/>
                </a:solidFill>
                <a:latin typeface="Times New Roman" panose="02020603050405020304" pitchFamily="18" charset="0"/>
              </a:rPr>
              <a:t>K25:  mentored quantitative research career development 	award</a:t>
            </a:r>
          </a:p>
          <a:p>
            <a:pPr>
              <a:spcBef>
                <a:spcPct val="0"/>
              </a:spcBef>
              <a:buClrTx/>
              <a:buSzTx/>
            </a:pPr>
            <a:r>
              <a:rPr lang="en-US" altLang="en-US" sz="2000">
                <a:latin typeface="Times New Roman" panose="02020603050405020304" pitchFamily="18" charset="0"/>
              </a:rPr>
              <a:t>K99/R00:  career transition award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>
            <a:extLst>
              <a:ext uri="{FF2B5EF4-FFF2-40B4-BE49-F238E27FC236}">
                <a16:creationId xmlns:a16="http://schemas.microsoft.com/office/drawing/2014/main" id="{B20D9419-4B45-F996-2F4B-C38A2DC59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066800"/>
            <a:ext cx="66294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defRPr sz="3200">
                <a:solidFill>
                  <a:schemeClr val="bg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</a:pPr>
            <a:r>
              <a:rPr lang="en-US" altLang="en-US" sz="2000">
                <a:solidFill>
                  <a:schemeClr val="bg1"/>
                </a:solidFill>
                <a:latin typeface="Times New Roman" panose="02020603050405020304" pitchFamily="18" charset="0"/>
              </a:rPr>
              <a:t>R01: research project (primary PI(s) dedicated to discrete 	project)</a:t>
            </a:r>
          </a:p>
          <a:p>
            <a:pPr>
              <a:spcBef>
                <a:spcPct val="0"/>
              </a:spcBef>
              <a:buClrTx/>
              <a:buSzTx/>
            </a:pPr>
            <a:r>
              <a:rPr lang="en-US" altLang="en-US" sz="2000">
                <a:latin typeface="Times New Roman" panose="02020603050405020304" pitchFamily="18" charset="0"/>
              </a:rPr>
              <a:t>R03: small research project grant</a:t>
            </a:r>
          </a:p>
          <a:p>
            <a:pPr>
              <a:spcBef>
                <a:spcPct val="0"/>
              </a:spcBef>
              <a:buClrTx/>
              <a:buSzTx/>
            </a:pPr>
            <a:r>
              <a:rPr lang="en-US" altLang="en-US" sz="2000">
                <a:solidFill>
                  <a:schemeClr val="bg1"/>
                </a:solidFill>
                <a:latin typeface="Times New Roman" panose="02020603050405020304" pitchFamily="18" charset="0"/>
              </a:rPr>
              <a:t>R13:  conference</a:t>
            </a:r>
          </a:p>
          <a:p>
            <a:pPr>
              <a:spcBef>
                <a:spcPct val="0"/>
              </a:spcBef>
              <a:buClrTx/>
              <a:buSzTx/>
            </a:pPr>
            <a:r>
              <a:rPr lang="en-US" altLang="en-US" sz="2000">
                <a:latin typeface="Times New Roman" panose="02020603050405020304" pitchFamily="18" charset="0"/>
              </a:rPr>
              <a:t>R15:  educational institutions not major recipients of NIH 	support</a:t>
            </a:r>
          </a:p>
          <a:p>
            <a:pPr>
              <a:spcBef>
                <a:spcPct val="0"/>
              </a:spcBef>
              <a:buClrTx/>
              <a:buSzTx/>
            </a:pPr>
            <a:r>
              <a:rPr lang="en-US" altLang="en-US" sz="2000">
                <a:solidFill>
                  <a:schemeClr val="bg1"/>
                </a:solidFill>
                <a:latin typeface="Times New Roman" panose="02020603050405020304" pitchFamily="18" charset="0"/>
              </a:rPr>
              <a:t>R21:  exploratory/developmental grants Phase 1</a:t>
            </a:r>
          </a:p>
          <a:p>
            <a:pPr>
              <a:spcBef>
                <a:spcPct val="0"/>
              </a:spcBef>
              <a:buClrTx/>
              <a:buSzTx/>
            </a:pPr>
            <a:r>
              <a:rPr lang="en-US" altLang="en-US" sz="2000">
                <a:latin typeface="Times New Roman" panose="02020603050405020304" pitchFamily="18" charset="0"/>
              </a:rPr>
              <a:t>R33:  exploratory/developmental grant Phase II</a:t>
            </a:r>
          </a:p>
          <a:p>
            <a:pPr>
              <a:spcBef>
                <a:spcPct val="0"/>
              </a:spcBef>
              <a:buClrTx/>
              <a:buSzTx/>
            </a:pPr>
            <a:r>
              <a:rPr lang="en-US" altLang="en-US" sz="2000">
                <a:latin typeface="Times New Roman" panose="02020603050405020304" pitchFamily="18" charset="0"/>
              </a:rPr>
              <a:t>R25:  educational project</a:t>
            </a:r>
          </a:p>
          <a:p>
            <a:pPr>
              <a:spcBef>
                <a:spcPct val="0"/>
              </a:spcBef>
              <a:buClrTx/>
              <a:buSzTx/>
            </a:pPr>
            <a:r>
              <a:rPr lang="en-US" altLang="en-US" sz="2000">
                <a:latin typeface="Times New Roman" panose="02020603050405020304" pitchFamily="18" charset="0"/>
              </a:rPr>
              <a:t>R34:  planning grant  (frequently for a clinical trial)</a:t>
            </a:r>
          </a:p>
          <a:p>
            <a:pPr>
              <a:spcBef>
                <a:spcPct val="0"/>
              </a:spcBef>
              <a:buClrTx/>
              <a:buSzTx/>
            </a:pPr>
            <a:r>
              <a:rPr lang="en-US" altLang="en-US" sz="2000">
                <a:latin typeface="Times New Roman" panose="02020603050405020304" pitchFamily="18" charset="0"/>
              </a:rPr>
              <a:t>R35:  outstanding investigator award</a:t>
            </a:r>
          </a:p>
          <a:p>
            <a:pPr>
              <a:spcBef>
                <a:spcPct val="0"/>
              </a:spcBef>
              <a:buClrTx/>
              <a:buSzTx/>
            </a:pPr>
            <a:r>
              <a:rPr lang="en-US" altLang="en-US" sz="2000">
                <a:latin typeface="Times New Roman" panose="02020603050405020304" pitchFamily="18" charset="0"/>
              </a:rPr>
              <a:t>R37:   MERIT award (method to extend research in time)</a:t>
            </a:r>
          </a:p>
          <a:p>
            <a:pPr>
              <a:spcBef>
                <a:spcPct val="0"/>
              </a:spcBef>
              <a:buClrTx/>
              <a:buSzTx/>
            </a:pPr>
            <a:r>
              <a:rPr lang="en-US" altLang="en-US" sz="2000">
                <a:latin typeface="Times New Roman" panose="02020603050405020304" pitchFamily="18" charset="0"/>
              </a:rPr>
              <a:t>R38:   mentored research pathway in residency</a:t>
            </a:r>
          </a:p>
          <a:p>
            <a:pPr>
              <a:spcBef>
                <a:spcPct val="0"/>
              </a:spcBef>
              <a:buClrTx/>
              <a:buSzTx/>
            </a:pPr>
            <a:r>
              <a:rPr lang="en-US" altLang="en-US" sz="2000">
                <a:latin typeface="Times New Roman" panose="02020603050405020304" pitchFamily="18" charset="0"/>
              </a:rPr>
              <a:t>R41/42/43/44:   small business technology transfer grants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Squiggle">
  <a:themeElements>
    <a:clrScheme name="">
      <a:dk1>
        <a:srgbClr val="000000"/>
      </a:dk1>
      <a:lt1>
        <a:srgbClr val="FFFFFF"/>
      </a:lt1>
      <a:dk2>
        <a:srgbClr val="FC1921"/>
      </a:dk2>
      <a:lt2>
        <a:srgbClr val="CBCBCB"/>
      </a:lt2>
      <a:accent1>
        <a:srgbClr val="FFFFFF"/>
      </a:accent1>
      <a:accent2>
        <a:srgbClr val="00FFCC"/>
      </a:accent2>
      <a:accent3>
        <a:srgbClr val="FDABAB"/>
      </a:accent3>
      <a:accent4>
        <a:srgbClr val="DADADA"/>
      </a:accent4>
      <a:accent5>
        <a:srgbClr val="FFFFFF"/>
      </a:accent5>
      <a:accent6>
        <a:srgbClr val="00E7B9"/>
      </a:accent6>
      <a:hlink>
        <a:srgbClr val="FC1921"/>
      </a:hlink>
      <a:folHlink>
        <a:srgbClr val="FF7C80"/>
      </a:folHlink>
    </a:clrScheme>
    <a:fontScheme name="Squigg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quiggle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iggle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iggle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9880</TotalTime>
  <Words>1679</Words>
  <Application>Microsoft Macintosh PowerPoint</Application>
  <PresentationFormat>On-screen Show (4:3)</PresentationFormat>
  <Paragraphs>270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Times New Roman</vt:lpstr>
      <vt:lpstr>MS PGothic</vt:lpstr>
      <vt:lpstr>Arial</vt:lpstr>
      <vt:lpstr>Calibri</vt:lpstr>
      <vt:lpstr>Wingdings</vt:lpstr>
      <vt:lpstr>Tahoma</vt:lpstr>
      <vt:lpstr>Garamond</vt:lpstr>
      <vt:lpstr>Wingdings 2</vt:lpstr>
      <vt:lpstr>Symbol</vt:lpstr>
      <vt:lpstr>1_Squiggle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access  ARS services</vt:lpstr>
      <vt:lpstr>PowerPoint Presentation</vt:lpstr>
    </vt:vector>
  </TitlesOfParts>
  <Company>University of Cincinnati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University of Cincinnati</dc:creator>
  <cp:lastModifiedBy>Morris, Suzanne (morrissc)</cp:lastModifiedBy>
  <cp:revision>285</cp:revision>
  <cp:lastPrinted>2017-11-30T19:36:02Z</cp:lastPrinted>
  <dcterms:created xsi:type="dcterms:W3CDTF">2002-08-16T18:16:45Z</dcterms:created>
  <dcterms:modified xsi:type="dcterms:W3CDTF">2025-09-09T15:20:15Z</dcterms:modified>
</cp:coreProperties>
</file>